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59E50-4697-C4A0-3EEC-DA224B192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C3424-33D0-8D0A-0BE3-1B829F50F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7E14C-F241-B847-1C53-B4AC086B4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A7A5F-F6F0-3534-76BA-07D56A7D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5FA20-D111-6FCD-5E4E-C9E2A0A37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85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1E7B9-2C41-C289-8C69-EE8E9AA6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B9ADE-A1B6-76CB-C4C6-1FD7BE3B8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F4040-3F54-4FEC-CDE2-D255A478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69A3C-0BF2-9C7B-658B-0BA5E33E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6E529-9E1E-1DC7-8A3A-010E560B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1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20DB2A-2A32-ABEA-3F18-63284E717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7A208-1C97-F45C-04CE-D4787DD65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8EF42-F29E-ACE2-4765-0F820222D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A2C95-67A4-A5B5-B946-0A70B890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2B32D-1BBF-BB86-3DF8-5C7BD043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1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8E6EF-D9BB-66BD-7F3F-4A431240B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E1183-9702-5D70-B5F9-61C5495B9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42DB9-194F-E113-6B94-3F8D0104C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5E119-EC56-75E1-E8BA-A9A51A4E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24044-498C-244A-F1CE-77D15777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18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47E25-0AF6-5CEE-B1C4-736A6E13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15A3A-BAA3-F055-8401-88D69BF0B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DD370-3562-1F7A-D1BB-8F7F5B4D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A5859-2D50-EE78-48BB-5D5B3F7A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9880C-A00F-B011-EEE4-8F94E637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81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BBD0C-471B-1CD3-5FC8-E5565A577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EECD3-82CF-8DC8-9AA8-49945C1EB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A34F9-757C-A2A3-24C3-73D9D2F44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D0EA9-D650-52C5-2948-198F7851D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37D176-606A-8684-212C-CC25CF437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D1E1E-CB0C-4C34-B232-8C6B1D8F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7BA7-F181-7607-C0C3-97E12CB6F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25757-5FC7-B250-EAFC-ED7E8D07C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7F3AD-C853-E4D5-0040-FB7930E7D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169980-9D93-95E9-0DC2-5A33E9ABA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4AB152-4D9B-AB4F-5342-BF3974172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2F09FE-F26F-C779-0C17-FCFF3E63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52AB3F-BBC3-C2B9-A6C9-F46A3A17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D99BB-2949-0EDA-909B-83F8C4CE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06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3550-63F1-9F88-2864-58EFE8492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74042F-59BE-5D33-7A33-59F2EBF2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24F327-AE1A-1818-E7C9-F217FAA53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A96EB-F31A-0148-AB35-67D090AC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68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DDA15-744E-921F-185C-F5DFADCE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2592F2-7C15-46CF-6090-96DCB5AF6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80266-619D-8B0F-F19C-FB516BE0F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9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2FD0-1A63-151D-DFD4-AAFB4DC4B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BE401-A253-799B-E141-A96046A30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D70B4-0A18-2EFC-B297-E32F629BB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F27CF-40F2-9B91-2480-F665BF8F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1EFA4-968A-4291-E90F-1F25E114A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E692D-0ECA-DB76-F058-785D3E6DB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1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0031-F89D-7B23-063C-B80602BE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B5E1A-F312-D068-470B-DE934DFD8F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D5E3E-9584-964A-667A-291377254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55B84-152A-4223-0C13-868ADC8C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714B3-4F64-0D43-036F-0ABA08B4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51DBE-DE7C-D837-5409-5285FE2B7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95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B6F2D5-26D4-A86B-6F0E-DEA53665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DCDB-5778-C0C9-0815-8A6BA323B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A31AE-7729-749C-27C8-3229BFDB9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B23B61-93AF-42BD-969F-97B73678A32F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D790C-1B3C-83DB-CB5E-05F32E44B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34374-5ACF-9A87-0C6E-CCD2B8FBE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8C6174-B8F7-4EB0-8018-A359AE726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6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59806" y="1147181"/>
            <a:ext cx="1110812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Unending (don't want to say infinite) streams of 0s and 1s</a:t>
            </a:r>
            <a:endParaRPr lang="en-GB" sz="24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 = 000000000000000000000000000000000000000000000000000000000...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 = 101010101010101010101010101010101010101010101010101010101...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 = 001101010001010001010001000001010000010001010001000001000...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 = 000000010000000000000000000000000000000000000000000000000...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 = 111111101111111111111111111111111111111111111111111111111...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= 010100000110110010111101110110100111001111000011100000001...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G = 111111111111111110000000000000000000000000000000000000000...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 = 101100000000000000000000000000000000000000000000000000000...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 do they represent? It is a matter of interpretation.</a:t>
            </a:r>
            <a:endParaRPr lang="en-GB" sz="24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418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73058" y="842380"/>
            <a:ext cx="111081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By function I mean "Total Function" in the mathematical sense, a mapping from inputs to outputs.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This is a function in the programming sense, but not in the mathematical sense: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bool decide(int n)</a:t>
            </a:r>
            <a:endParaRPr lang="en-GB" sz="24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{ if (n == 0) return false;</a:t>
            </a:r>
            <a:endParaRPr lang="en-GB" sz="24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  else if (n == 1) return true;</a:t>
            </a:r>
            <a:endParaRPr lang="en-GB" sz="24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        else if (n % 3 == 0) return decide(n * 3);</a:t>
            </a:r>
            <a:endParaRPr lang="en-GB" sz="24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   else return decide(n / 2); }</a:t>
            </a:r>
            <a:endParaRPr lang="en-GB" sz="36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108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86311" y="858226"/>
            <a:ext cx="1110812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Those things:</a:t>
            </a:r>
            <a:endParaRPr lang="en-GB" sz="2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   Unending streams of zeros and ones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   Integers including trans-finite ones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   Real numbers between 0 and 1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   Sets of natural numbers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   Integer decision functions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0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are in some real way the same.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0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Each can represent any of the others.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They convey the same amount of information.</a:t>
            </a:r>
          </a:p>
        </p:txBody>
      </p:sp>
    </p:spTree>
    <p:extLst>
      <p:ext uri="{BB962C8B-B14F-4D97-AF65-F5344CB8AC3E}">
        <p14:creationId xmlns:p14="http://schemas.microsoft.com/office/powerpoint/2010/main" val="2704517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86311" y="858226"/>
            <a:ext cx="1110812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Integer Decision Functions (IDFs) fundamentally important.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They represent things we might want to compute.</a:t>
            </a:r>
            <a:endParaRPr lang="en-GB" sz="2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More than one input?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C626E-0839-6479-639D-214E64F1F3B2}"/>
              </a:ext>
            </a:extLst>
          </p:cNvPr>
          <p:cNvSpPr txBox="1"/>
          <p:nvPr/>
        </p:nvSpPr>
        <p:spPr>
          <a:xfrm>
            <a:off x="686311" y="2753139"/>
            <a:ext cx="433965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bool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isbigger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(int a, int b)</a:t>
            </a:r>
            <a:endParaRPr lang="en-GB" sz="2000" b="1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 return a &gt; b; }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if 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isbigger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(s, 3))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 ...</a:t>
            </a:r>
            <a:endParaRPr lang="en-GB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C02A0E-F758-BA20-63C0-B9E2B332FBCC}"/>
              </a:ext>
            </a:extLst>
          </p:cNvPr>
          <p:cNvSpPr txBox="1"/>
          <p:nvPr/>
        </p:nvSpPr>
        <p:spPr>
          <a:xfrm>
            <a:off x="6240373" y="3727013"/>
            <a:ext cx="43396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bool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isbigger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(int n)</a:t>
            </a:r>
            <a:endParaRPr lang="en-GB" sz="2000" b="1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 (a, b) =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anticantor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(n);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return a &gt; b;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}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if 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isbigger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(cantor(x, 3)))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 ...</a:t>
            </a:r>
            <a:endParaRPr lang="en-GB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FD080A-6148-7F04-1381-80C11EAFBC17}"/>
              </a:ext>
            </a:extLst>
          </p:cNvPr>
          <p:cNvSpPr txBox="1"/>
          <p:nvPr/>
        </p:nvSpPr>
        <p:spPr>
          <a:xfrm>
            <a:off x="5496441" y="3120409"/>
            <a:ext cx="2318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</a:rPr>
              <a:t>No problem:</a:t>
            </a:r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5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86311" y="858226"/>
            <a:ext cx="11108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Non-</a:t>
            </a:r>
            <a:r>
              <a:rPr lang="en-GB" sz="2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boolean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result?</a:t>
            </a: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C626E-0839-6479-639D-214E64F1F3B2}"/>
              </a:ext>
            </a:extLst>
          </p:cNvPr>
          <p:cNvSpPr txBox="1"/>
          <p:nvPr/>
        </p:nvSpPr>
        <p:spPr>
          <a:xfrm>
            <a:off x="686311" y="1543041"/>
            <a:ext cx="295465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int square(int n)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{ return n * n; }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s = square(a + 3);</a:t>
            </a:r>
            <a:endParaRPr lang="en-GB" sz="2000" b="1" dirty="0"/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000" b="1" dirty="0">
              <a:solidFill>
                <a:srgbClr val="000000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C02A0E-F758-BA20-63C0-B9E2B332FBCC}"/>
              </a:ext>
            </a:extLst>
          </p:cNvPr>
          <p:cNvSpPr txBox="1"/>
          <p:nvPr/>
        </p:nvSpPr>
        <p:spPr>
          <a:xfrm>
            <a:off x="5754423" y="2858556"/>
            <a:ext cx="43396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bool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issquare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(int n, int s)</a:t>
            </a:r>
            <a:endParaRPr lang="en-GB" sz="2000" b="1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 return n * n = s; }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s = 0;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while (!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issquare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(a + 3, s)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 s += 1;</a:t>
            </a:r>
            <a:endParaRPr lang="en-GB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FD080A-6148-7F04-1381-80C11EAFBC17}"/>
              </a:ext>
            </a:extLst>
          </p:cNvPr>
          <p:cNvSpPr txBox="1"/>
          <p:nvPr/>
        </p:nvSpPr>
        <p:spPr>
          <a:xfrm>
            <a:off x="4595292" y="2198952"/>
            <a:ext cx="2318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</a:rPr>
              <a:t>No problem: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CE3DA2-85F8-E39F-8BBD-B821854D89B3}"/>
              </a:ext>
            </a:extLst>
          </p:cNvPr>
          <p:cNvSpPr txBox="1"/>
          <p:nvPr/>
        </p:nvSpPr>
        <p:spPr>
          <a:xfrm>
            <a:off x="686311" y="5738164"/>
            <a:ext cx="8244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</a:rPr>
              <a:t>These two tricks are often combined of course</a:t>
            </a:r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30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86311" y="858226"/>
            <a:ext cx="11108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Sometimes a bit-by-bit approach is preferrable</a:t>
            </a: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C626E-0839-6479-639D-214E64F1F3B2}"/>
              </a:ext>
            </a:extLst>
          </p:cNvPr>
          <p:cNvSpPr txBox="1"/>
          <p:nvPr/>
        </p:nvSpPr>
        <p:spPr>
          <a:xfrm>
            <a:off x="421267" y="1548830"/>
            <a:ext cx="357020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int calculate(int n)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{ // anything could be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// happening in here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 return r % 8; }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x = calculate(2 * w);</a:t>
            </a:r>
            <a:endParaRPr lang="en-GB" sz="2000" b="1" dirty="0"/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000" b="1" dirty="0">
              <a:solidFill>
                <a:srgbClr val="000000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C02A0E-F758-BA20-63C0-B9E2B332FBCC}"/>
              </a:ext>
            </a:extLst>
          </p:cNvPr>
          <p:cNvSpPr txBox="1"/>
          <p:nvPr/>
        </p:nvSpPr>
        <p:spPr>
          <a:xfrm>
            <a:off x="5311701" y="1548830"/>
            <a:ext cx="63401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bool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IDFcalculate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(int n)</a:t>
            </a:r>
            <a:endParaRPr lang="en-GB" sz="2000" b="1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 (d, n) = </a:t>
            </a:r>
            <a:r>
              <a:rPr lang="en-GB" sz="2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anticantor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(n);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v = calculate(n);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if (d == 0)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  return (v &amp; 1) == 1;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if (d == 1)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  return (v &amp; 2) == 1;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if (d == 2)</a:t>
            </a: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  return (v &amp; 4) == 1;</a:t>
            </a:r>
            <a:r>
              <a:rPr lang="en-GB" sz="2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}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</a:p>
          <a:p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IDFcalculate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(cantor(2 * w, 0)) +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 *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IDFcalculate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(cantor(2 * w, 1)) +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4 *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IDFcalculate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(cantor(2 * w, 2)) +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CF49B-B0F5-189E-4FB0-2F51084832FC}"/>
              </a:ext>
            </a:extLst>
          </p:cNvPr>
          <p:cNvSpPr txBox="1"/>
          <p:nvPr/>
        </p:nvSpPr>
        <p:spPr>
          <a:xfrm>
            <a:off x="4188961" y="1548830"/>
            <a:ext cx="925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ymbol" panose="05050102010706020507" pitchFamily="18" charset="2"/>
                <a:sym typeface="Symbol" panose="05050102010706020507" pitchFamily="18" charset="2"/>
              </a:rPr>
              <a:t></a:t>
            </a:r>
            <a:r>
              <a:rPr lang="en-GB" sz="5400" dirty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endParaRPr lang="en-GB" sz="5400" dirty="0">
              <a:latin typeface="Symbol" panose="05050102010706020507" pitchFamily="18" charset="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18F370-0A0B-902D-5921-EB87A05721A7}"/>
              </a:ext>
            </a:extLst>
          </p:cNvPr>
          <p:cNvSpPr txBox="1"/>
          <p:nvPr/>
        </p:nvSpPr>
        <p:spPr>
          <a:xfrm>
            <a:off x="4188960" y="4847505"/>
            <a:ext cx="925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ymbol" panose="05050102010706020507" pitchFamily="18" charset="2"/>
                <a:sym typeface="Symbol" panose="05050102010706020507" pitchFamily="18" charset="2"/>
              </a:rPr>
              <a:t></a:t>
            </a:r>
            <a:r>
              <a:rPr lang="en-GB" sz="5400" dirty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endParaRPr lang="en-GB" sz="54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244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0ADBAF-7F4F-9B14-300D-5420A806231C}"/>
              </a:ext>
            </a:extLst>
          </p:cNvPr>
          <p:cNvSpPr txBox="1"/>
          <p:nvPr/>
        </p:nvSpPr>
        <p:spPr>
          <a:xfrm>
            <a:off x="686311" y="858226"/>
            <a:ext cx="1110812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Imagine we have an enumeration for IDFs.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200" dirty="0">
              <a:solidFill>
                <a:srgbClr val="0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We don't need to be told anything about it, we know it must look like [ IDF</a:t>
            </a:r>
            <a:r>
              <a:rPr lang="en-GB" sz="2400" baseline="-25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0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, IDF</a:t>
            </a:r>
            <a:r>
              <a:rPr lang="en-GB" sz="2400" baseline="-25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1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, IDF</a:t>
            </a:r>
            <a:r>
              <a:rPr lang="en-GB" sz="2400" baseline="-25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, IDF</a:t>
            </a:r>
            <a:r>
              <a:rPr lang="en-GB" sz="2400" baseline="-25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3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, IDF</a:t>
            </a:r>
            <a:r>
              <a:rPr lang="en-GB" sz="2400" baseline="-25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4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, IDF</a:t>
            </a:r>
            <a:r>
              <a:rPr lang="en-GB" sz="2400" baseline="-25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5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, ... ]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200" dirty="0">
              <a:solidFill>
                <a:srgbClr val="0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V(x, y) represents the value of </a:t>
            </a:r>
            <a:r>
              <a:rPr lang="en-GB" sz="2400" dirty="0" err="1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IDF</a:t>
            </a:r>
            <a:r>
              <a:rPr lang="en-GB" sz="2400" baseline="-25000" dirty="0" err="1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x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(y)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200" dirty="0">
              <a:solidFill>
                <a:srgbClr val="0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 could </a:t>
            </a:r>
            <a:r>
              <a:rPr lang="en-GB" sz="2400" i="1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think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of a big table: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EE7DB7-A268-1BD4-582F-8AB2C3F1288A}"/>
              </a:ext>
            </a:extLst>
          </p:cNvPr>
          <p:cNvSpPr txBox="1"/>
          <p:nvPr/>
        </p:nvSpPr>
        <p:spPr>
          <a:xfrm>
            <a:off x="1391478" y="3660672"/>
            <a:ext cx="840743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V(0,0)	V(0,1)	V(0,2)	V(0,3)	V(0,4)	V(0,5)	V(0,6) 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V(1,0)	V(1,1)	V(1,2)	V(1,3)	V(1,4)	V(1,5)	V(1,6) ...</a:t>
            </a:r>
            <a:endParaRPr lang="en-GB" sz="18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V(2,0)	V(2,1)	V(2,2)	V(2,3)	V(2,4)	V(2,5)	V(2,6) ...</a:t>
            </a:r>
            <a:endParaRPr lang="en-GB" sz="18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V(3,0)	V(3,1)	V(3,2)	V(3,3)	V(3,4)	V(3,5)	V(3,6) ...</a:t>
            </a:r>
            <a:endParaRPr lang="en-GB" sz="18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V(4,0)	V(4,1)	V(4,2)	V(4,3)	V(4,4)	V(4,5)	V(4,6) ...</a:t>
            </a:r>
            <a:endParaRPr lang="en-GB" sz="18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V(5,0)	V(5,1)	V(5,2)	V(5,3)	V(5,4)	V(5,5)	V(5,6) ...</a:t>
            </a:r>
            <a:endParaRPr lang="en-GB" sz="18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V(6,0)	V(6,1)	V(6,2)	V(6,3)	V(6,4)	V(6,5)	V(6,6) 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  ...		   ...		   ...		   ...		   ...		   ...		   ...     ...</a:t>
            </a: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259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7660C5-A7D9-79C4-CC5E-354EACE2A3CA}"/>
              </a:ext>
            </a:extLst>
          </p:cNvPr>
          <p:cNvSpPr txBox="1"/>
          <p:nvPr/>
        </p:nvSpPr>
        <p:spPr>
          <a:xfrm>
            <a:off x="686311" y="858226"/>
            <a:ext cx="111081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V(0,0)	V(0,1)	V(0,2)	V(0,3)	V(0,4)	V(0,5)	V(0,6) 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V(1,0)	V(1,1)	V(1,2)	V(1,3)	V(1,4)	V(1,5)	V(1,6) ...</a:t>
            </a:r>
            <a:endParaRPr lang="en-GB" sz="20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V(2,0)	V(2,1)	V(2,2)	V(2,3)	V(2,4)	V(2,5)	V(2,6) ...</a:t>
            </a:r>
            <a:endParaRPr lang="en-GB" sz="20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V(3,0)	V(3,1)	V(3,2)	V(3,3)	V(3,4)	V(3,5)	V(3,6) ...</a:t>
            </a:r>
            <a:endParaRPr lang="en-GB" sz="20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V(4,0)	V(4,1)	V(4,2)	V(4,3)	V(4,4)	V(4,5)	V(4,6) ...</a:t>
            </a:r>
            <a:endParaRPr lang="en-GB" sz="20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V(5,0)	V(5,1)	V(5,2)	V(5,3)	V(5,4)	V(5,5)	V(5,6) ...</a:t>
            </a:r>
            <a:endParaRPr lang="en-GB" sz="20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V(6,0)	V(6,1)	V(6,2)	V(6,3)	V(6,4)	V(6,5)	V(6,6) 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  ...		   ...		   ...		   ...		   ...		   ...		   ...     ...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		</a:t>
            </a:r>
            <a:endParaRPr lang="en-GB" sz="24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4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and construct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~V(0,0)	~V(1,1)	~V(2,2)	~V(3,3)	~V(4,4)	~V(</a:t>
            </a:r>
            <a:r>
              <a:rPr lang="en-GB" sz="240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5,5) 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~V(</a:t>
            </a:r>
            <a:r>
              <a:rPr lang="en-GB" sz="240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6,6) 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4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an IDF, call it </a:t>
            </a:r>
            <a:r>
              <a:rPr lang="en-GB" sz="2400" dirty="0" err="1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NewIDF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such that </a:t>
            </a:r>
            <a:r>
              <a:rPr lang="en-GB" sz="2400" dirty="0" err="1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NewIDF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(x) = ~</a:t>
            </a:r>
            <a:r>
              <a:rPr lang="en-GB" sz="2400" dirty="0" err="1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IDF</a:t>
            </a:r>
            <a:r>
              <a:rPr lang="en-GB" sz="3600" baseline="-25000" dirty="0" err="1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x</a:t>
            </a:r>
            <a:r>
              <a:rPr lang="en-GB" sz="24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(x)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400" dirty="0">
              <a:solidFill>
                <a:srgbClr val="000000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82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59806" y="1147181"/>
            <a:ext cx="1110812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 = 000000000000000000000000000000000000000000000000000000000...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 = 101010101010101010101010101010101010101010101010101010101...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 = 001101010001010001010001000001010000010001010001000001000...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 = 000000010000000000000000000000000000000000000000000000000...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 = 111111101111111111111111111111111111111111111111111111111...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= 010100000110110010111101110110100111001111000011100000001...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G = 111111111111111110000000000000000000000000000000000000000...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 = 101100000000000000000000000000000000000000000000000000000...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See them as binary numbers, and they represent integers.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Except only zero and infinite numbers are possible, and we're</a:t>
            </a:r>
            <a:endParaRPr lang="en-GB" sz="2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still deciding on the status of infinite numbers.</a:t>
            </a:r>
            <a:endParaRPr lang="en-GB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5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73058" y="829128"/>
            <a:ext cx="1110812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 = 000000000000000000000000000000000000000000000000000000000...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 = 101010101010101010101010101010101010101010101010101010101...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 = 001101010001010001010001000001010000010001010001000001000...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 = 000000010000000000000000000000000000000000000000000000000...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 = 111111101111111111111111111111111111111111111111111111111...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= 010100000110110010111101110110100111001111000011100000001...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G = 111111111111111110000000000000000000000000000000000000000...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 = 101100000000000000000000000000000000000000000000000000000...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See them as binary numbers </a:t>
            </a:r>
            <a:r>
              <a:rPr lang="en-GB" sz="2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written backwards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they represent integers, including infinite ones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 is 13 (1101</a:t>
            </a:r>
            <a:r>
              <a:rPr lang="en-GB" baseline="-25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is 128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is 131071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54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73058" y="829128"/>
            <a:ext cx="1110812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Integer or Natural Number?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Really we are dealing with natural numbers, negatives are not part of it.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But trans-finite numbers can not really be called natural,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And in this particular area integer is the normal term</a:t>
            </a:r>
            <a:endParaRPr lang="en-GB" sz="2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DC381E-CD7A-D4FB-34EC-9A0C014B2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256" y="4994175"/>
            <a:ext cx="419158" cy="4477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E351AF-5B63-7FB6-77B0-790E5AED0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7523" y="4994175"/>
            <a:ext cx="371527" cy="4763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EED860-EAB9-197F-5454-35E004890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9655" y="4994175"/>
            <a:ext cx="428685" cy="5334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5AFB75-D6DE-F937-FD94-352CECAC11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2197" y="4984648"/>
            <a:ext cx="409632" cy="49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0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73058" y="829128"/>
            <a:ext cx="1110812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 = 000000000000000000000000000000000000000000000000000000000...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 = 101010101010101010101010101010101010101010101010101010101...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 = 001101010001010001010001000001010000010001010001000001000...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 = 000000010000000000000000000000000000000000000000000000000...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 = 111111101111111111111111111111111111111111111111111111111...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= 010100000110110010111101110110100111001111000011100000001...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G = 111111111111111110000000000000000000000000000000000000000...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 = 101100000000000000000000000000000000000000000000000000000...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Assume a decimal (binary really) point at the left, and they are real numbers between 0 and 1, like before with decimal.</a:t>
            </a:r>
            <a:endParaRPr lang="en-GB" sz="2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B, 0.101010101010... is the fraction 2/3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D, 0.00000001 (assume the rest is all zeros) is 0.00390625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E, 0.111111111111... is as close as 1 as we can get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H, 0.1011 is 0.6875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0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73058" y="829128"/>
            <a:ext cx="1110812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 = 000000000000000000000000000000000000000000000000000000000...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 = 101010101010101010101010101010101010101010101010101010101...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 = 001101010001010001010001000001010000010001010001000001000...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 = 000000010000000000000000000000000000000000000000000000000...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 = 111111101111111111111111111111111111111111111111111111111...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= 010100000110110010111101110110100111001111000011100000001...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G = 111111111111111110000000000000000000000000000000000000000...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 = 101100000000000000000000000000000000000000000000000000000...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See them as bitmaps (1 = present, 0 = absent) and they are sets of natural numbers</a:t>
            </a:r>
            <a:endParaRPr lang="en-GB" sz="2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H, 110100000000... is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0, 1, 3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B, 101010101010... is all the even numbers,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0, 2, 4, 6, 8, ...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E, 111111111111... is all of the natural numbers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C, 001101010001... is the prime numbers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2, 3, 5, 7, 11, ...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82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59806" y="1306206"/>
            <a:ext cx="111081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 interesting thing: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Sets of natural numbers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and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Real numbers, 0 </a:t>
            </a:r>
            <a:r>
              <a:rPr lang="en-GB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&lt;=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</a:t>
            </a:r>
            <a:endParaRPr lang="en-GB" sz="2800" dirty="0">
              <a:solidFill>
                <a:srgbClr val="000000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re in some way the same thing.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800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Power sets,   </a:t>
            </a:r>
            <a:r>
              <a:rPr lang="en-GB" sz="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(S), 2</a:t>
            </a:r>
            <a:r>
              <a:rPr lang="en-GB" sz="2800" baseline="30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</a:t>
            </a:r>
            <a:endParaRPr lang="en-GB" sz="2800" baseline="300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BCCD44-A26F-4F38-3ED0-BF35A4521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823" y="4811524"/>
            <a:ext cx="338185" cy="36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9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73058" y="829128"/>
            <a:ext cx="111081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 = 000000000000000000000000000000000000000000000000000000000...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 = 101010101010101010101010101010101010101010101010101010101...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 = 001101010001010001010001000001010000010001010001000001000...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 = 000000010000000000000000000000000000000000000000000000000...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 = 111111101111111111111111111111111111111111111111111111111...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= 010100000110110010111101110110100111001111000011100000001...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G = 111111111111111110000000000000000000000000000000000000000...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 = 101100000000000000000000000000000000000000000000000000000...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Almost identically, they are properties of integers</a:t>
            </a:r>
            <a:endParaRPr lang="en-GB" sz="2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B, 101010101010... is all the evenness property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H, 110100000000... is the property of being a member of the set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0, 1, 3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E, 111111111111... is existence property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C, 001101010001... is the primality property</a:t>
            </a:r>
          </a:p>
        </p:txBody>
      </p:sp>
    </p:spTree>
    <p:extLst>
      <p:ext uri="{BB962C8B-B14F-4D97-AF65-F5344CB8AC3E}">
        <p14:creationId xmlns:p14="http://schemas.microsoft.com/office/powerpoint/2010/main" val="335533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9541C-6D77-A0DC-3DA5-ADDEDE71AA3D}"/>
              </a:ext>
            </a:extLst>
          </p:cNvPr>
          <p:cNvSpPr txBox="1"/>
          <p:nvPr/>
        </p:nvSpPr>
        <p:spPr>
          <a:xfrm>
            <a:off x="673058" y="829128"/>
            <a:ext cx="111081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 = 000000000000000000000000000000000000000000000000000000000...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 = 101010101010101010101010101010101010101010101010101010101...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 = 001101010001010001010001000001010000010001010001000001000...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D = 000000010000000000000000000000000000000000000000000000000...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 = 111111101111111111111111111111111111111111111111111111111...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= 010100000110110010111101110110100111001111000011100000001...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G = 111111111111111110000000000000000000000000000000000000000...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2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H = 101100000000000000000000000000000000000000000000000000000...</a:t>
            </a:r>
            <a:endParaRPr lang="en-GB" sz="22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Almost identically again, they are Integer Decision Functions,</a:t>
            </a:r>
            <a:endParaRPr lang="en-GB" sz="2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800" dirty="0">
                <a:solidFill>
                  <a:srgbClr val="0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Functions that make decisions (return true or false) about natural numbers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326C14-AC2E-5B94-669E-E5A1370C006B}"/>
              </a:ext>
            </a:extLst>
          </p:cNvPr>
          <p:cNvSpPr txBox="1"/>
          <p:nvPr/>
        </p:nvSpPr>
        <p:spPr>
          <a:xfrm>
            <a:off x="808383" y="5658678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bool G(int n)</a:t>
            </a:r>
            <a:endParaRPr lang="en-GB" sz="1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 return n &lt; 17; }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653982-332C-B617-9DE7-AAF4E6C53B5E}"/>
              </a:ext>
            </a:extLst>
          </p:cNvPr>
          <p:cNvSpPr txBox="1"/>
          <p:nvPr/>
        </p:nvSpPr>
        <p:spPr>
          <a:xfrm>
            <a:off x="4228656" y="5353443"/>
            <a:ext cx="3352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bool B(int n)</a:t>
            </a:r>
            <a:endParaRPr lang="en-GB" sz="2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 return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n % 2 == 0</a:t>
            </a: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; }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095AEE-6E79-501D-F857-41F6D4508F15}"/>
              </a:ext>
            </a:extLst>
          </p:cNvPr>
          <p:cNvSpPr txBox="1"/>
          <p:nvPr/>
        </p:nvSpPr>
        <p:spPr>
          <a:xfrm>
            <a:off x="8335617" y="5658677"/>
            <a:ext cx="3048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bool E(int n)</a:t>
            </a:r>
            <a:endParaRPr lang="en-GB" sz="2800" dirty="0">
              <a:effectLst/>
              <a:latin typeface="Bookman Old Style" panose="020506040505050202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 return true; 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860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1795</Words>
  <Application>Microsoft Office PowerPoint</Application>
  <PresentationFormat>Widescreen</PresentationFormat>
  <Paragraphs>236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Aptos Display</vt:lpstr>
      <vt:lpstr>Arial</vt:lpstr>
      <vt:lpstr>Bookman Old Style</vt:lpstr>
      <vt:lpstr>Courier New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1</cp:revision>
  <dcterms:created xsi:type="dcterms:W3CDTF">2024-01-22T19:19:37Z</dcterms:created>
  <dcterms:modified xsi:type="dcterms:W3CDTF">2024-01-22T21:06:43Z</dcterms:modified>
</cp:coreProperties>
</file>