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6" r:id="rId5"/>
    <p:sldId id="260" r:id="rId6"/>
    <p:sldId id="261" r:id="rId7"/>
    <p:sldId id="265" r:id="rId8"/>
    <p:sldId id="267" r:id="rId9"/>
    <p:sldId id="264" r:id="rId10"/>
    <p:sldId id="268" r:id="rId11"/>
    <p:sldId id="262" r:id="rId12"/>
    <p:sldId id="263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E9200-A62C-34D4-3035-9DB3EAF2A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CBCF02-84D7-7926-7D84-8BD285A30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FBF7D-153D-0B10-8A16-75CADB387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591EB-2648-0875-52D6-3D5570F66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FDDBC-6C45-E683-0072-E325D063C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0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AB0-4BB1-4E91-7E30-90BEC232C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345005-966C-C564-EF36-DBFB39D76C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2A9E5-D965-2348-39F8-DC9233DC9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35AA0-F3D6-46F2-3C4F-84B117D48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32027-C137-ACB0-922A-C23BB5BD6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574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C80466-161D-AE88-9E1B-1A62AE5CA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A649D8-7420-A38B-D8CA-88A7BAA38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1C925-B1F4-8D99-948C-65F44F433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C7602-B5F2-2FFE-B60F-15A6CB0C9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D150F-FC9F-C2B8-DAB2-C387735BF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93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7C90B-D70F-F8F8-2D9D-20C312355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0D3E7-BAB7-6DF7-A8B0-F83B8A294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B59AB-6F35-99F8-DC79-983D2C698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2AEDF-78D1-1570-DA3D-A69D6006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86D5F-73F2-AE65-EFE5-64B3CA4C8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802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515CD-764E-E0C8-8B1F-647E10EB5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B510F-7F48-88B7-3A5A-DB59D47A7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A0D94-0843-BAC2-191E-24C7BEC20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B863A-8CAC-D920-82F7-19D07414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8DA77-F2AE-35A4-E188-D8E58928C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71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47AAF-4A2E-39C6-595C-00FFDA22E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67908-84AF-236A-2483-B7C134B20A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F2E6AB-968F-0D48-1715-0C3CD4776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E6A9E-C9E2-7B98-92EA-3114EAB1A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0B818-878F-67CA-8D34-B3CAD71B3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D61D7E-BE26-8325-0682-8D7C739EB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96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5307C-6549-B26F-DCB2-9BBB710B8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1ED56-D5A7-5D40-C2FA-9B27F5A8E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A40B4F-DBA5-D336-9BD5-8629A8B7D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9480A2-E744-1FCE-BF24-43BF6822C6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5B45E5-6C01-AFD5-AB59-4B05951A6C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70847B-B494-2AEB-6FC4-F132DC30F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0AFDF1-A45D-3F00-2AD1-83B004C7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DDEBDF-ADDD-724B-744E-B04551DDF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20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DF760-6166-9FF7-1AE2-E6547C19D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B4D728-E3EF-46BA-F40E-89CFA8B18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936A12-C420-27B8-F5ED-A8CF426E7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76AF3E-BFE7-6A34-B45C-5AEA6F86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02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37E806-0B63-C87A-B286-14716E54C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36C2DF-88A4-C0E6-3081-29688199A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316F6C-3FB5-7AA8-3349-ABC4193EA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32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6CAA4-E73B-EB43-CAEC-DF149DB01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5D919-513C-A2E6-8C17-20E05DABA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40A54-E430-2F32-38E3-3E4CCF0A8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87945F-6F60-6596-588B-E1AB99234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ACECF-2F0C-E949-986E-9D5AD5457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8C58E-6C33-9890-1CB5-3ADA83C0A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48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9170-090D-EB95-7BCE-F7A1131B5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BD1B56-AC95-2E14-CD87-11260403A3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8EC9D2-6BFF-B25B-E78F-D4CC6BA6D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775403-2EF1-54C8-4E06-6B6F093BD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B7540-183E-EAE9-4FE2-F251E8A02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02DBD-1B36-7318-7322-61B577986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361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37D168-848F-3E4B-4C98-0298DA8A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31D2B-2397-9C77-B009-A1424B404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46D0B-7B57-A062-E6A6-0973C852F4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FE27A1-CBB8-4F3E-AD45-316BD935F201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B7D6B-52F6-DB7C-5C04-5FFFF3C91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B71B3-F8F0-089C-FA3C-B444F5CDC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33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914400" y="957943"/>
            <a:ext cx="796243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Pages in the attic, relative page numbers and virtual page addresses: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 C0001800</a:t>
            </a:r>
            <a:r>
              <a:rPr lang="en-US" dirty="0">
                <a:latin typeface="Bookman Old Style" panose="02050604050505020204" pitchFamily="18" charset="0"/>
              </a:rPr>
              <a:t>: second page of physical free page addresses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 C0001000</a:t>
            </a:r>
            <a:r>
              <a:rPr lang="en-US" dirty="0">
                <a:latin typeface="Bookman Old Style" panose="02050604050505020204" pitchFamily="18" charset="0"/>
              </a:rPr>
              <a:t>: first page of physical free page addresses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 C0000800</a:t>
            </a:r>
            <a:r>
              <a:rPr lang="en-US" dirty="0">
                <a:latin typeface="Bookman Old Style" panose="02050604050505020204" pitchFamily="18" charset="0"/>
              </a:rPr>
              <a:t>: second appearance of user stack page table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C0000000</a:t>
            </a:r>
            <a:r>
              <a:rPr lang="en-US" dirty="0">
                <a:latin typeface="Bookman Old Style" panose="02050604050505020204" pitchFamily="18" charset="0"/>
              </a:rPr>
              <a:t>: general purpose first attic page</a:t>
            </a:r>
          </a:p>
          <a:p>
            <a:endParaRPr lang="en-GB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797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627195" y="665486"/>
            <a:ext cx="10386177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Keyboard buffer and related things: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kbbuff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kbbuff_len_words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kbbmax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kbbuff_max_chars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kbblines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kbbadd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(c) be             // </a:t>
            </a:r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called when an ordinary character is typed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if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kbbmax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then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byte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kbbuff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:= c;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if c = '\n' then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kbblines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+:= 1;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+:= 1;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+:= 1;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kbbmax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then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:= 0;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1 }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kbbunadd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 { ... }    // </a:t>
            </a:r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called when a backspace is typed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kbbremove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 { ... }   // </a:t>
            </a:r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how the program gets a character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kbbackch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 { ... }    // </a:t>
            </a:r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the reverse of that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let c = 0;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while true do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{ c :=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kbbremove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c &lt;&gt; 0 then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assembly { pause } } }</a:t>
            </a:r>
          </a:p>
        </p:txBody>
      </p:sp>
    </p:spTree>
    <p:extLst>
      <p:ext uri="{BB962C8B-B14F-4D97-AF65-F5344CB8AC3E}">
        <p14:creationId xmlns:p14="http://schemas.microsoft.com/office/powerpoint/2010/main" val="847436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1186023" y="1028343"/>
            <a:ext cx="10386177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Two more interrupt handlers: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let handler haltint(flags) be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{ flags bitor:= flag$masksys;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! (@ flags - 2) := back_to_os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back_to_os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out("\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nThe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OS is in charge again, but there is nothing for it to do\n");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assembly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halt }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let handler timint() be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{ outs("\nBoo!\n");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$set_special_register(sr$timer, 25000000); }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528441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1186023" y="1028343"/>
            <a:ext cx="85940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The set-up and enabling virtual memory: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intvec := OS_attic_first_page + OSA_intvec_offset;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for i = 0 to sizeof$intvec - 1 do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  intvec ! i := 0;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intvec ! int$pagefault := 0x80000000 + pfint;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intvec ! int$halt := 0x80000000 + haltint;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intvec ! int$keybd := 0x80000000 + kbint;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intvec ! int$timer := 0x80000000 + timint;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$set_special_register(sr$intvec, intvec);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$set_flag(flag$int, 1);</a:t>
            </a:r>
          </a:p>
          <a:p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$set_special_register(sr$pdbr, PD_addr);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flags := $get_special_register(sr$flags) bitor flag$maskvm;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$set_flags_and_jump(flags, run_user + 0x80000000);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outs("attempt to start failed\n") }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773523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4422709" y="3013501"/>
            <a:ext cx="39372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  <a:cs typeface="Courier New" panose="02070309020205020404" pitchFamily="49" charset="0"/>
              </a:rPr>
              <a:t>Part Two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435498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1084423" y="578400"/>
            <a:ext cx="8042586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New bits in </a:t>
            </a:r>
            <a:r>
              <a:rPr lang="en-US" dirty="0" err="1">
                <a:latin typeface="Bookman Old Style" panose="02050604050505020204" pitchFamily="18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: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iosb_ioblock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8;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readblock_tape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r;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buff = nil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buff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iosb_buffer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devctl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dc$taperead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iosb_unit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r &gt;= 0 then 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zero_remainder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(buff, r, 128);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writeblock_tape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buff, num)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r;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buff = nil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buff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iosb_buffer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devctl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dc$tapewrite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iosb_unit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buff, num);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 }  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477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1084423" y="578400"/>
            <a:ext cx="6388287" cy="594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Corresponding parts in the shell:</a:t>
            </a:r>
          </a:p>
          <a:p>
            <a:r>
              <a:rPr lang="da-DK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readblock_disc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... }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writeblock_disc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buff, num)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... }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fast_create_file_from_file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r, num, buff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(128);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\/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...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err$software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while true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num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buff);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num &lt; 0 then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num;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buff, num);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r &lt; 0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num &lt; 512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break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 } </a:t>
            </a:r>
          </a:p>
        </p:txBody>
      </p:sp>
    </p:spTree>
    <p:extLst>
      <p:ext uri="{BB962C8B-B14F-4D97-AF65-F5344CB8AC3E}">
        <p14:creationId xmlns:p14="http://schemas.microsoft.com/office/powerpoint/2010/main" val="1221922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914400" y="957943"/>
            <a:ext cx="9341019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Contents of first attic page, virtual addresses: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C0000038</a:t>
            </a:r>
            <a:r>
              <a:rPr lang="en-US" dirty="0">
                <a:latin typeface="Bookman Old Style" panose="02050604050505020204" pitchFamily="18" charset="0"/>
              </a:rPr>
              <a:t>: last word of keyboard buffer</a:t>
            </a:r>
          </a:p>
          <a:p>
            <a:r>
              <a:rPr lang="en-US" dirty="0">
                <a:latin typeface="Bookman Old Style" panose="02050604050505020204" pitchFamily="18" charset="0"/>
              </a:rPr>
              <a:t>       to                                                       (the keyboard buffer will not stay here)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C0000019</a:t>
            </a:r>
            <a:r>
              <a:rPr lang="en-US" dirty="0">
                <a:latin typeface="Bookman Old Style" panose="02050604050505020204" pitchFamily="18" charset="0"/>
              </a:rPr>
              <a:t>: first word of keyboard buffer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C0000018</a:t>
            </a:r>
            <a:r>
              <a:rPr lang="en-US" dirty="0">
                <a:latin typeface="Bookman Old Style" panose="02050604050505020204" pitchFamily="18" charset="0"/>
              </a:rPr>
              <a:t>: last word of interrupt vector</a:t>
            </a:r>
          </a:p>
          <a:p>
            <a:r>
              <a:rPr lang="en-US" dirty="0">
                <a:latin typeface="Bookman Old Style" panose="02050604050505020204" pitchFamily="18" charset="0"/>
              </a:rPr>
              <a:t>       to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C0000002</a:t>
            </a:r>
            <a:r>
              <a:rPr lang="en-US" dirty="0">
                <a:latin typeface="Bookman Old Style" panose="02050604050505020204" pitchFamily="18" charset="0"/>
              </a:rPr>
              <a:t>: first word of interrupt vector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C0000001</a:t>
            </a:r>
            <a:r>
              <a:rPr lang="en-US" dirty="0">
                <a:latin typeface="Bookman Old Style" panose="02050604050505020204" pitchFamily="18" charset="0"/>
              </a:rPr>
              <a:t>: number of allocated pages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C0000000</a:t>
            </a:r>
            <a:r>
              <a:rPr lang="en-US" dirty="0">
                <a:latin typeface="Bookman Old Style" panose="02050604050505020204" pitchFamily="18" charset="0"/>
              </a:rPr>
              <a:t>: number of free pages</a:t>
            </a:r>
          </a:p>
          <a:p>
            <a:endParaRPr lang="en-GB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448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489337" y="943429"/>
            <a:ext cx="11213326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manifest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kbbuff_len_words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32,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kbbuff_max_chars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kbbuff_len_words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 4 - 1,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OSAPT_first_page_offset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= 0,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OSAPT_usr_stack_pt_offset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OSAPT_free_pages_offset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= 2,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first_attic_page_VA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0xC0000000 +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OSAPT_first_page_offset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11),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usr_stack_pt_VA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= 0xC0000000 +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OSAPT_usr_stack_pt_offset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free_list_VA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= 0xC0000000 +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OSAPT_free_pages_offset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OSA_num_free_pages_offset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= 0,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OSA_num_allocated_pages_offset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OSA_intvec_offset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= 2,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OSA_kbbuff_offset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= 2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sizeof$intvec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OSA____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use_this_slot_next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= 2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sizeof$intvec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kbbuff_len_words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num_free_pages_VA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first_attic_page_VA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OSA_num_free_pages_offset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num_allocated_pages_VA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first_attic_page_VA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OSA_num_allocated_pages_offset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intvec_VA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first_attic_page_VA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OSA_intvec_offset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kbbuff_VA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first_attic_page_VA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OSA_kbbuff_offset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149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489336" y="943428"/>
            <a:ext cx="1100597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How it works: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USR_stack_PT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clear_physical_page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USR_stack_PT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511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USR_stack_PT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OS_stack_PT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2047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OS_attic_PT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OSAPT_usr_stack_pt_offset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USR_stack_PT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1471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489337" y="943429"/>
            <a:ext cx="1093761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The new, slightly improved page fault handler: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handler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pfint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(a, b,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fault_address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d)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p,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page$tablenumsel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fault_address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&lt;&gt; 511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out("\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fault address %08X not in acceptable range\n",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fault_address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assembly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{ halt }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page$pageintablesel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fault_address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out("page fault for %08X, page number = %d\n",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fault_address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free_list_VA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num_allocated_pages_VA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num_allocated_pages_VA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num_free_pages_VA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-:=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usr_stack_pt_VA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p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513896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721566" y="563885"/>
            <a:ext cx="8456161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The new "user program":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compute()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x = 0;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print num free pages and num allocated pages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local_outno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free_list_VA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num_allocated_pages_VA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assembly { type '\n' }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local_outno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(double(2500));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until stop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 to 500000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assembly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{ pause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assembly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{ type '.' } }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assembly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type '\n'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type '!'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type '\n'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halt } }     </a:t>
            </a:r>
          </a:p>
        </p:txBody>
      </p:sp>
    </p:spTree>
    <p:extLst>
      <p:ext uri="{BB962C8B-B14F-4D97-AF65-F5344CB8AC3E}">
        <p14:creationId xmlns:p14="http://schemas.microsoft.com/office/powerpoint/2010/main" val="578578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692538" y="534857"/>
            <a:ext cx="818044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some preparation and </a:t>
            </a:r>
            <a:r>
              <a:rPr lang="en-US" dirty="0" err="1">
                <a:latin typeface="Bookman Old Style" panose="02050604050505020204" pitchFamily="18" charset="0"/>
                <a:cs typeface="Courier New" panose="02070309020205020404" pitchFamily="49" charset="0"/>
              </a:rPr>
              <a:t>run_user</a:t>
            </a:r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: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stop = false;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usr_stop_addr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@ stop;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run_user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out("jumping to %08X\n", 0x200 + compute -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local_outno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set_special_register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sr$usrsp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0x80000000);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set_special_register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sr$usrfp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0x80000000);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set_special_register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sr$syssp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0xC0000000);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set_special_register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sr$sysfp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0xC0000000);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set_special_register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sr$timer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25000000);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kbbuff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kbbuff_VA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kbbmax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kbbuff_len_words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 4 - 1;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kbblines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0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usr_stop_addr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0x200 + @ stop -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local_outno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set_flag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flag$sys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(0x200 + compute -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local_outno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)() }</a:t>
            </a:r>
          </a:p>
        </p:txBody>
      </p:sp>
    </p:spTree>
    <p:extLst>
      <p:ext uri="{BB962C8B-B14F-4D97-AF65-F5344CB8AC3E}">
        <p14:creationId xmlns:p14="http://schemas.microsoft.com/office/powerpoint/2010/main" val="2180370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692538" y="534857"/>
            <a:ext cx="1052403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The set-up for </a:t>
            </a:r>
            <a:r>
              <a:rPr lang="en-US" dirty="0" err="1">
                <a:latin typeface="Bookman Old Style" panose="02050604050505020204" pitchFamily="18" charset="0"/>
                <a:cs typeface="Courier New" panose="02070309020205020404" pitchFamily="49" charset="0"/>
              </a:rPr>
              <a:t>run_user</a:t>
            </a:r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local_outno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double(b)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if n = 0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0;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2 + double(n - 1)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compute()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after_compute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code_addr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memory_move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code_addr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+ 0x200,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local_outno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after_compute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-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local_outno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USR_code_PT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0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code_addr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126333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2042366" y="1028343"/>
            <a:ext cx="4733988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The keyboard interrupt handler: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handler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c;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devctl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dc$termin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1, @ c);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test c = 'H'-64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kbbunadd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assembly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{ type 8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type ' '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type 8 }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else test c = 'X'-64 then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usr_stop_addr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true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kbbadd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(c)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assembly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{ type [&lt;c&gt;] } } }     </a:t>
            </a:r>
          </a:p>
        </p:txBody>
      </p:sp>
    </p:spTree>
    <p:extLst>
      <p:ext uri="{BB962C8B-B14F-4D97-AF65-F5344CB8AC3E}">
        <p14:creationId xmlns:p14="http://schemas.microsoft.com/office/powerpoint/2010/main" val="3566581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1915</Words>
  <Application>Microsoft Office PowerPoint</Application>
  <PresentationFormat>Widescreen</PresentationFormat>
  <Paragraphs>262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Aptos Display</vt:lpstr>
      <vt:lpstr>Arial</vt:lpstr>
      <vt:lpstr>Bookman Old Style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Murrell</dc:creator>
  <cp:lastModifiedBy>Stephen Murrell</cp:lastModifiedBy>
  <cp:revision>3</cp:revision>
  <dcterms:created xsi:type="dcterms:W3CDTF">2024-03-21T19:37:06Z</dcterms:created>
  <dcterms:modified xsi:type="dcterms:W3CDTF">2024-03-21T20:53:44Z</dcterms:modified>
</cp:coreProperties>
</file>