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  <p:sldId id="256" r:id="rId4"/>
    <p:sldId id="268" r:id="rId5"/>
    <p:sldId id="257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  <p:sldId id="292" r:id="rId30"/>
    <p:sldId id="293" r:id="rId31"/>
    <p:sldId id="294" r:id="rId32"/>
    <p:sldId id="295" r:id="rId33"/>
    <p:sldId id="296" r:id="rId34"/>
    <p:sldId id="297" r:id="rId35"/>
    <p:sldId id="29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  <p:sldId id="307" r:id="rId45"/>
    <p:sldId id="308" r:id="rId46"/>
    <p:sldId id="309" r:id="rId47"/>
    <p:sldId id="310" r:id="rId48"/>
    <p:sldId id="311" r:id="rId49"/>
    <p:sldId id="313" r:id="rId50"/>
    <p:sldId id="314" r:id="rId51"/>
    <p:sldId id="315" r:id="rId52"/>
    <p:sldId id="316" r:id="rId53"/>
    <p:sldId id="317" r:id="rId54"/>
    <p:sldId id="318" r:id="rId55"/>
    <p:sldId id="319" r:id="rId56"/>
    <p:sldId id="258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29" r:id="rId67"/>
    <p:sldId id="330" r:id="rId68"/>
    <p:sldId id="331" r:id="rId69"/>
    <p:sldId id="332" r:id="rId70"/>
    <p:sldId id="333" r:id="rId7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9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870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428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8022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91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6432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721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72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63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24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97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880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2BB9-8E29-4D3F-B384-22FEEA044003}" type="datetimeFigureOut">
              <a:rPr lang="en-GB" smtClean="0"/>
              <a:t>06/11/2014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5DDB-486A-4E79-8D00-17C5B7299E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1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171" y="1486322"/>
            <a:ext cx="8130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Bookman Old Style" panose="02050604050505020204" pitchFamily="18" charset="0"/>
              </a:rPr>
              <a:t>Americans are more afraid of speaking in front of groups  than  of  dying.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6" y="901547"/>
            <a:ext cx="523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1973 Survey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261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902" y="957512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 I believe you?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11705" y="2373284"/>
            <a:ext cx="63677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Tone and stress of voice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Shifty eyes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Unconscious hand gestures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...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550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2. Isn’t this over yet?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6950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Isn’t this over yet?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38968" y="1788509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 = </a:t>
            </a:r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Don’t bore me.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7093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7749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68" y="2958058"/>
            <a:ext cx="90228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 unnecessary detail</a:t>
            </a:r>
          </a:p>
        </p:txBody>
      </p:sp>
    </p:spTree>
    <p:extLst>
      <p:ext uri="{BB962C8B-B14F-4D97-AF65-F5344CB8AC3E}">
        <p14:creationId xmlns:p14="http://schemas.microsoft.com/office/powerpoint/2010/main" val="4096693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68" y="2958058"/>
            <a:ext cx="902281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No unnecessary detail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Speak like a real human</a:t>
            </a:r>
          </a:p>
        </p:txBody>
      </p:sp>
    </p:spTree>
    <p:extLst>
      <p:ext uri="{BB962C8B-B14F-4D97-AF65-F5344CB8AC3E}">
        <p14:creationId xmlns:p14="http://schemas.microsoft.com/office/powerpoint/2010/main" val="33407067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68" y="2958058"/>
            <a:ext cx="902281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No unnecessary detail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Speak like a real human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Don’t read your slides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slides </a:t>
            </a:r>
            <a:r>
              <a:rPr lang="en-US" sz="3200" i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support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what you’re saying</a:t>
            </a:r>
          </a:p>
        </p:txBody>
      </p:sp>
    </p:spTree>
    <p:extLst>
      <p:ext uri="{BB962C8B-B14F-4D97-AF65-F5344CB8AC3E}">
        <p14:creationId xmlns:p14="http://schemas.microsoft.com/office/powerpoint/2010/main" val="20659000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68" y="2958058"/>
            <a:ext cx="902281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No unnecessary detail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Speak like a real human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Don’t read your slides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slides </a:t>
            </a:r>
            <a:r>
              <a:rPr lang="en-US" sz="3200" i="1" dirty="0" smtClean="0">
                <a:latin typeface="Bookman Old Style" panose="02050604050505020204" pitchFamily="18" charset="0"/>
              </a:rPr>
              <a:t>support</a:t>
            </a:r>
            <a:r>
              <a:rPr lang="en-US" sz="3200" dirty="0" smtClean="0">
                <a:latin typeface="Bookman Old Style" panose="02050604050505020204" pitchFamily="18" charset="0"/>
              </a:rPr>
              <a:t> what you’re saying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 </a:t>
            </a:r>
            <a:r>
              <a:rPr lang="en-US" sz="32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formulæ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just for their own sake</a:t>
            </a:r>
          </a:p>
        </p:txBody>
      </p:sp>
    </p:spTree>
    <p:extLst>
      <p:ext uri="{BB962C8B-B14F-4D97-AF65-F5344CB8AC3E}">
        <p14:creationId xmlns:p14="http://schemas.microsoft.com/office/powerpoint/2010/main" val="739313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38968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Don’t bore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4047" y="2080896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Keep a reasonable pace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38968" y="2958058"/>
            <a:ext cx="90228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No unnecessary detail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Speak like a real human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Don’t read your slides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slides </a:t>
            </a:r>
            <a:r>
              <a:rPr lang="en-US" sz="3200" i="1" dirty="0" smtClean="0">
                <a:latin typeface="Bookman Old Style" panose="02050604050505020204" pitchFamily="18" charset="0"/>
              </a:rPr>
              <a:t>support</a:t>
            </a:r>
            <a:r>
              <a:rPr lang="en-US" sz="3200" dirty="0" smtClean="0">
                <a:latin typeface="Bookman Old Style" panose="02050604050505020204" pitchFamily="18" charset="0"/>
              </a:rPr>
              <a:t>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No </a:t>
            </a:r>
            <a:r>
              <a:rPr lang="en-US" sz="3200" dirty="0" err="1" smtClean="0">
                <a:latin typeface="Bookman Old Style" panose="02050604050505020204" pitchFamily="18" charset="0"/>
              </a:rPr>
              <a:t>formulæ</a:t>
            </a:r>
            <a:r>
              <a:rPr lang="en-US" sz="3200" dirty="0" smtClean="0">
                <a:latin typeface="Bookman Old Style" panose="02050604050505020204" pitchFamily="18" charset="0"/>
              </a:rPr>
              <a:t> just for their own sake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Make sure I know what you’re talking about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3036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3. Don’t irritate me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307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1171" y="1486322"/>
            <a:ext cx="81304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Bookman Old Style" panose="02050604050505020204" pitchFamily="18" charset="0"/>
              </a:rPr>
              <a:t>Americans are more afraid of speaking in front of groups  than  of  dying.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6" y="901547"/>
            <a:ext cx="52330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1973 Survey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4226" y="4026001"/>
            <a:ext cx="971687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So practice! The whole thing, final version, timed. With an audience.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960" y="5868318"/>
            <a:ext cx="2598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  <a:latin typeface="Bookman Old Style" panose="02050604050505020204" pitchFamily="18" charset="0"/>
              </a:rPr>
              <a:t>recorded?</a:t>
            </a:r>
            <a:endParaRPr lang="en-GB" sz="3200" dirty="0">
              <a:solidFill>
                <a:srgbClr val="0070C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89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Don’t irritate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327" y="2199700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Pointless flashy transitions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1937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Don’t irritate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327" y="2199700"/>
            <a:ext cx="8703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Pointless flashy transitions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Foolish backgrounds and sound effects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0921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Don’t irritate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327" y="2199700"/>
            <a:ext cx="870332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Pointless flashy transitions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Foolish backgrounds and sound effects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Bad contrast causes headaches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7452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Don’t irritate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327" y="2199700"/>
            <a:ext cx="870332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Pointless flashy transitions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Foolish backgrounds and sound effects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Bad contrast causes headaches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Inaudibility</a:t>
            </a:r>
          </a:p>
        </p:txBody>
      </p:sp>
    </p:spTree>
    <p:extLst>
      <p:ext uri="{BB962C8B-B14F-4D97-AF65-F5344CB8AC3E}">
        <p14:creationId xmlns:p14="http://schemas.microsoft.com/office/powerpoint/2010/main" val="16343047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8635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Don’t irritate me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0327" y="2199700"/>
            <a:ext cx="91550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Pointless flashy transitions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Foolish backgrounds and sound effects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Bad contrast causes headaches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Inaudibility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We will be seeing many many presentations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back to back.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Don’t make us hate you!</a:t>
            </a:r>
          </a:p>
        </p:txBody>
      </p:sp>
    </p:spTree>
    <p:extLst>
      <p:ext uri="{BB962C8B-B14F-4D97-AF65-F5344CB8AC3E}">
        <p14:creationId xmlns:p14="http://schemas.microsoft.com/office/powerpoint/2010/main" val="42507071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4. The verbal dimension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016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9221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Be literate, speak and write properly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1604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89016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and write properly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use real words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0858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92872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and write properly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use real words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in proper sentences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2035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71941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and write properly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use real words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in proper sentences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that make sense.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377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2024" y="980501"/>
            <a:ext cx="8284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Evaluating a Presentation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597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636774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Know what you’re saying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964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63677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no um, </a:t>
            </a:r>
            <a:r>
              <a:rPr lang="en-US" sz="3200" dirty="0" err="1" smtClean="0">
                <a:solidFill>
                  <a:srgbClr val="FF0000"/>
                </a:solidFill>
                <a:latin typeface="Bookman Old Style" panose="02050604050505020204" pitchFamily="18" charset="0"/>
              </a:rPr>
              <a:t>er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, what’s next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13170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no um, </a:t>
            </a:r>
            <a:r>
              <a:rPr lang="en-US" sz="3200" dirty="0" err="1" smtClean="0">
                <a:latin typeface="Bookman Old Style" panose="02050604050505020204" pitchFamily="18" charset="0"/>
              </a:rPr>
              <a:t>er</a:t>
            </a:r>
            <a:r>
              <a:rPr lang="en-US" sz="3200" dirty="0" smtClean="0">
                <a:latin typeface="Bookman Old Style" panose="02050604050505020204" pitchFamily="18" charset="0"/>
              </a:rPr>
              <a:t>, what’s next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but don’t read a script, that never works well.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6388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no um, </a:t>
            </a:r>
            <a:r>
              <a:rPr lang="en-US" sz="3200" dirty="0" err="1" smtClean="0">
                <a:latin typeface="Bookman Old Style" panose="02050604050505020204" pitchFamily="18" charset="0"/>
              </a:rPr>
              <a:t>er</a:t>
            </a:r>
            <a:r>
              <a:rPr lang="en-US" sz="3200" dirty="0" smtClean="0">
                <a:latin typeface="Bookman Old Style" panose="02050604050505020204" pitchFamily="18" charset="0"/>
              </a:rPr>
              <a:t>, what’s next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but don’t read a script, that never works well.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Be prepared instead.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788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no um, </a:t>
            </a:r>
            <a:r>
              <a:rPr lang="en-US" sz="3200" dirty="0" err="1" smtClean="0">
                <a:latin typeface="Bookman Old Style" panose="02050604050505020204" pitchFamily="18" charset="0"/>
              </a:rPr>
              <a:t>er</a:t>
            </a:r>
            <a:r>
              <a:rPr lang="en-US" sz="3200" dirty="0" smtClean="0">
                <a:latin typeface="Bookman Old Style" panose="02050604050505020204" pitchFamily="18" charset="0"/>
              </a:rPr>
              <a:t>, what’s next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but don’t read a script, that never works well.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Be prepared instead.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But come with carefully prepared reminder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cards, just in case.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8422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Say it well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1199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Say it well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Sound enthusiastic (to a reasonable level)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2262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Say it well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</a:t>
            </a:r>
            <a:r>
              <a:rPr lang="en-US" sz="3200" dirty="0" smtClean="0">
                <a:latin typeface="Bookman Old Style" panose="02050604050505020204" pitchFamily="18" charset="0"/>
              </a:rPr>
              <a:t>Sound enthusiastic (to a reasonable level)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Pitch your voice naturally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354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Say it well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</a:t>
            </a:r>
            <a:r>
              <a:rPr lang="en-US" sz="3200" dirty="0" smtClean="0">
                <a:latin typeface="Bookman Old Style" panose="02050604050505020204" pitchFamily="18" charset="0"/>
              </a:rPr>
              <a:t>Sound enthusiastic (to a reasonable level)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Pitch your voice naturally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Project, breathe deeply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969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Say it well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</a:t>
            </a:r>
            <a:r>
              <a:rPr lang="en-US" sz="3200" dirty="0" smtClean="0">
                <a:latin typeface="Bookman Old Style" panose="02050604050505020204" pitchFamily="18" charset="0"/>
              </a:rPr>
              <a:t>Sound enthusiastic (to a reasonable level)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Pitch your voice naturally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Project, breathe deeply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77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22024" y="980501"/>
            <a:ext cx="8284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smtClean="0">
                <a:latin typeface="Bookman Old Style" panose="02050604050505020204" pitchFamily="18" charset="0"/>
              </a:rPr>
              <a:t>Evaluating a Presentation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13541" y="2421875"/>
            <a:ext cx="69185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What are your “judges” thinking?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78612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The verbal dimension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1788509"/>
            <a:ext cx="1032280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Be literate, speak properly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Know what you’re saying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Say it well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It’s OK to be nervous, 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but not OK to be obviously nervous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36621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5. Are you equal partners?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6072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</a:t>
            </a:r>
            <a:r>
              <a:rPr lang="en-US" sz="4800" dirty="0" smtClean="0">
                <a:latin typeface="Bookman Old Style" panose="02050604050505020204" pitchFamily="18" charset="0"/>
              </a:rPr>
              <a:t>Are you equal partners?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668" y="2080896"/>
            <a:ext cx="87584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All team members should participate roughly equally in the presentation, not just in doing the project.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202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81524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</a:t>
            </a:r>
            <a:r>
              <a:rPr lang="en-US" sz="4800" dirty="0" smtClean="0">
                <a:latin typeface="Bookman Old Style" panose="02050604050505020204" pitchFamily="18" charset="0"/>
              </a:rPr>
              <a:t>Are you equal partners?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90668" y="2080896"/>
            <a:ext cx="87584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All team members should participate roughly equally in the presentation, not just in doing the project.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Think carefully about who does which part, and how you will transition.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009843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6. Did you make your point?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3250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Did you make your point?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58690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Did you make your point?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232752"/>
            <a:ext cx="83948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By the end, do I now know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what your project achieved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55969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Did you make your point?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232752"/>
            <a:ext cx="83948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By the end, do I now know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what your project achieved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how you got there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83802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Did you make your point?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232752"/>
            <a:ext cx="839485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By the end, do I now know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what your project achieved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how you got there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why you did it that way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550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Did you make your point?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232752"/>
            <a:ext cx="839485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By the end, do I now know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what your project achieved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how you got there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why you did it that way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whether it is safe, legal, ethical, etc.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57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10074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7. Do I care?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09420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 I care?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080896"/>
            <a:ext cx="92982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Was your project worth doing?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78965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 I care?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080896"/>
            <a:ext cx="92982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Was your project worth doing?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What is the benefit,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what problem did it solve?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08568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9132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latin typeface="Bookman Old Style" panose="02050604050505020204" pitchFamily="18" charset="0"/>
              </a:rPr>
              <a:t> </a:t>
            </a:r>
            <a:r>
              <a:rPr lang="en-US" sz="4800" dirty="0" smtClean="0">
                <a:latin typeface="Bookman Old Style" panose="02050604050505020204" pitchFamily="18" charset="0"/>
              </a:rPr>
              <a:t>  Do I care?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01685" y="2080896"/>
            <a:ext cx="929823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Was your project worth doing?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What is the benefit,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what problem did it solve?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What did you get out of it?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368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101686" y="372737"/>
            <a:ext cx="10091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something that other 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           people will be thinking about: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467033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01686" y="2169367"/>
            <a:ext cx="98600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Were they dressed and groomed</a:t>
            </a:r>
          </a:p>
          <a:p>
            <a:r>
              <a:rPr lang="en-US" sz="4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to proper professional standards?</a:t>
            </a:r>
            <a:endParaRPr lang="en-GB" sz="44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01686" y="372737"/>
            <a:ext cx="1009145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something that other 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           people will be thinking about: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0476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Structure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024" y="2124419"/>
            <a:ext cx="523301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Introduction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Main Body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Questions and answers</a:t>
            </a:r>
          </a:p>
          <a:p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89684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Structure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023" y="2124419"/>
            <a:ext cx="98711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Introduction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Tell us what you’re about to say</a:t>
            </a:r>
            <a:endParaRPr lang="en-US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Main Body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Questions and answers</a:t>
            </a:r>
          </a:p>
          <a:p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104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Structure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023" y="2124419"/>
            <a:ext cx="98711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Introduction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Tell us what you’re about to say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Main Body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Say it</a:t>
            </a:r>
            <a:endParaRPr lang="en-US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Questions and answers</a:t>
            </a:r>
          </a:p>
          <a:p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43596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Structure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22023" y="2124419"/>
            <a:ext cx="98711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Introduction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Tell us what you’re about to say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Main Body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Say it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Tell us what you just said</a:t>
            </a:r>
            <a:endParaRPr lang="en-US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Questions and answers</a:t>
            </a:r>
          </a:p>
          <a:p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778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0327" y="957512"/>
            <a:ext cx="6378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1. Do I believe you?</a:t>
            </a:r>
            <a:endParaRPr lang="en-GB" sz="48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97722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Structure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3040" y="1738828"/>
            <a:ext cx="98711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Introduction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Tell us what you’re about to say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Main Body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Say it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                      Tell us what you just said</a:t>
            </a:r>
            <a:endParaRPr lang="en-US" sz="3200" dirty="0">
              <a:latin typeface="Bookman Old Style" panose="02050604050505020204" pitchFamily="18" charset="0"/>
            </a:endParaRPr>
          </a:p>
          <a:p>
            <a:r>
              <a:rPr lang="en-US" sz="3200" dirty="0" smtClean="0">
                <a:latin typeface="Bookman Old Style" panose="02050604050505020204" pitchFamily="18" charset="0"/>
              </a:rPr>
              <a:t>Questions and answers</a:t>
            </a:r>
          </a:p>
          <a:p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               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Let us ask what you just said</a:t>
            </a:r>
          </a:p>
        </p:txBody>
      </p:sp>
    </p:spTree>
    <p:extLst>
      <p:ext uri="{BB962C8B-B14F-4D97-AF65-F5344CB8AC3E}">
        <p14:creationId xmlns:p14="http://schemas.microsoft.com/office/powerpoint/2010/main" val="273396526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The point of, and reason for the project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364483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Problem analysis and research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706041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Requirements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78136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Design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3698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Experiments and tests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84302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Experiments and tests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Final Design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684075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54225" y="1414891"/>
            <a:ext cx="981602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Experiments and tests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Final Design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Tests and results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131335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619" y="1414891"/>
            <a:ext cx="1043297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Experiments and tests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Final 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Tests and results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Ethical, Environmental, Economical considerations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5186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84723" y="583894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7619" y="1414891"/>
            <a:ext cx="1043297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Experiments and tests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Final 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Tests and results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Ethical, Environmental, Economical considerations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Conclusions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055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902" y="957512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 I believe you?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6255" y="2373284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that you know what you’re talking about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14634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8791" y="341523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Must-Haves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8636" y="1304723"/>
            <a:ext cx="1043297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The point of, and reason for the project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Problem analysis and research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Requirements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Experiments and tests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Final Design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Tests and results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Ethical, Environmental, Economical considerations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Conclusions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References and credits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390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902" y="957512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 I believe you?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6255" y="2373284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that you know what you’re talking about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254" y="3087545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that you really did all those things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45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94902" y="957512"/>
            <a:ext cx="52330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Bookman Old Style" panose="02050604050505020204" pitchFamily="18" charset="0"/>
              </a:rPr>
              <a:t>Do I believe you?</a:t>
            </a:r>
            <a:endParaRPr lang="en-GB" sz="4800" dirty="0">
              <a:latin typeface="Bookman Old Style" panose="020506040505050202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1686" y="372737"/>
            <a:ext cx="636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This is what I’m thinking: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6255" y="2373284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that you know what you’re talking about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26254" y="3087545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that you really did all those things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6254" y="3801806"/>
            <a:ext cx="86262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that the tests and experiments went as</a:t>
            </a:r>
          </a:p>
          <a:p>
            <a:r>
              <a:rPr lang="en-US" sz="3200" dirty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                                             you claim</a:t>
            </a:r>
            <a:endParaRPr lang="en-GB" sz="3200" dirty="0">
              <a:solidFill>
                <a:srgbClr val="FF0000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26253" y="4971356"/>
            <a:ext cx="86262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and so on.</a:t>
            </a:r>
            <a:endParaRPr lang="en-GB" sz="3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9474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1712</Words>
  <Application>Microsoft Office PowerPoint</Application>
  <PresentationFormat>Widescreen</PresentationFormat>
  <Paragraphs>358</Paragraphs>
  <Slides>70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70</vt:i4>
      </vt:variant>
    </vt:vector>
  </HeadingPairs>
  <TitlesOfParts>
    <vt:vector size="75" baseType="lpstr">
      <vt:lpstr>Arial</vt:lpstr>
      <vt:lpstr>Bookman Old Style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11</cp:revision>
  <dcterms:created xsi:type="dcterms:W3CDTF">2014-11-06T19:46:31Z</dcterms:created>
  <dcterms:modified xsi:type="dcterms:W3CDTF">2014-11-06T21:14:46Z</dcterms:modified>
</cp:coreProperties>
</file>