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56" r:id="rId4"/>
    <p:sldId id="268" r:id="rId5"/>
    <p:sldId id="257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03" r:id="rId41"/>
    <p:sldId id="304" r:id="rId42"/>
    <p:sldId id="305" r:id="rId43"/>
    <p:sldId id="306" r:id="rId44"/>
    <p:sldId id="307" r:id="rId45"/>
    <p:sldId id="308" r:id="rId46"/>
    <p:sldId id="309" r:id="rId47"/>
    <p:sldId id="310" r:id="rId48"/>
    <p:sldId id="311" r:id="rId49"/>
    <p:sldId id="313" r:id="rId50"/>
    <p:sldId id="314" r:id="rId51"/>
    <p:sldId id="315" r:id="rId52"/>
    <p:sldId id="316" r:id="rId53"/>
    <p:sldId id="317" r:id="rId54"/>
    <p:sldId id="318" r:id="rId55"/>
    <p:sldId id="319" r:id="rId56"/>
    <p:sldId id="258" r:id="rId57"/>
    <p:sldId id="320" r:id="rId58"/>
    <p:sldId id="321" r:id="rId59"/>
    <p:sldId id="322" r:id="rId60"/>
    <p:sldId id="323" r:id="rId61"/>
    <p:sldId id="324" r:id="rId62"/>
    <p:sldId id="325" r:id="rId63"/>
    <p:sldId id="326" r:id="rId64"/>
    <p:sldId id="327" r:id="rId65"/>
    <p:sldId id="328" r:id="rId66"/>
    <p:sldId id="329" r:id="rId67"/>
    <p:sldId id="330" r:id="rId68"/>
    <p:sldId id="331" r:id="rId69"/>
    <p:sldId id="332" r:id="rId70"/>
    <p:sldId id="333" r:id="rId7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9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slide" Target="slides/slide7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92BB9-8E29-4D3F-B384-22FEEA044003}" type="datetimeFigureOut">
              <a:rPr lang="en-GB" smtClean="0"/>
              <a:t>06/11/2014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5DDB-486A-4E79-8D00-17C5B7299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870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92BB9-8E29-4D3F-B384-22FEEA044003}" type="datetimeFigureOut">
              <a:rPr lang="en-GB" smtClean="0"/>
              <a:t>06/11/2014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5DDB-486A-4E79-8D00-17C5B7299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428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92BB9-8E29-4D3F-B384-22FEEA044003}" type="datetimeFigureOut">
              <a:rPr lang="en-GB" smtClean="0"/>
              <a:t>06/11/2014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5DDB-486A-4E79-8D00-17C5B7299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802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92BB9-8E29-4D3F-B384-22FEEA044003}" type="datetimeFigureOut">
              <a:rPr lang="en-GB" smtClean="0"/>
              <a:t>06/11/2014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5DDB-486A-4E79-8D00-17C5B7299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913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92BB9-8E29-4D3F-B384-22FEEA044003}" type="datetimeFigureOut">
              <a:rPr lang="en-GB" smtClean="0"/>
              <a:t>06/11/2014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5DDB-486A-4E79-8D00-17C5B7299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432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92BB9-8E29-4D3F-B384-22FEEA044003}" type="datetimeFigureOut">
              <a:rPr lang="en-GB" smtClean="0"/>
              <a:t>06/11/2014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5DDB-486A-4E79-8D00-17C5B7299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721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92BB9-8E29-4D3F-B384-22FEEA044003}" type="datetimeFigureOut">
              <a:rPr lang="en-GB" smtClean="0"/>
              <a:t>06/11/2014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5DDB-486A-4E79-8D00-17C5B7299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723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92BB9-8E29-4D3F-B384-22FEEA044003}" type="datetimeFigureOut">
              <a:rPr lang="en-GB" smtClean="0"/>
              <a:t>06/11/2014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5DDB-486A-4E79-8D00-17C5B7299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639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92BB9-8E29-4D3F-B384-22FEEA044003}" type="datetimeFigureOut">
              <a:rPr lang="en-GB" smtClean="0"/>
              <a:t>06/11/2014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5DDB-486A-4E79-8D00-17C5B7299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42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92BB9-8E29-4D3F-B384-22FEEA044003}" type="datetimeFigureOut">
              <a:rPr lang="en-GB" smtClean="0"/>
              <a:t>06/11/2014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5DDB-486A-4E79-8D00-17C5B7299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973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92BB9-8E29-4D3F-B384-22FEEA044003}" type="datetimeFigureOut">
              <a:rPr lang="en-GB" smtClean="0"/>
              <a:t>06/11/2014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5DDB-486A-4E79-8D00-17C5B7299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809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92BB9-8E29-4D3F-B384-22FEEA044003}" type="datetimeFigureOut">
              <a:rPr lang="en-GB" smtClean="0"/>
              <a:t>06/11/2014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45DDB-486A-4E79-8D00-17C5B7299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190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1171" y="1486322"/>
            <a:ext cx="81304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dirty="0" smtClean="0">
                <a:latin typeface="Bookman Old Style" panose="02050604050505020204" pitchFamily="18" charset="0"/>
              </a:rPr>
              <a:t>Americans are more afraid of speaking in front of groups  than  of  dying.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54226" y="901547"/>
            <a:ext cx="5233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1973 Survey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615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94902" y="957512"/>
            <a:ext cx="5233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anose="02050604050505020204" pitchFamily="18" charset="0"/>
              </a:rPr>
              <a:t>Do I believe you?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11705" y="2373284"/>
            <a:ext cx="636774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Tone and stress of voice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Shifty eyes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Unconscious hand gestures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...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550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6863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2. Isn’t this over yet?</a:t>
            </a:r>
            <a:endParaRPr lang="en-GB" sz="48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695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38968" y="957512"/>
            <a:ext cx="6863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anose="02050604050505020204" pitchFamily="18" charset="0"/>
              </a:rPr>
              <a:t>Isn’t this over yet?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38968" y="1788509"/>
            <a:ext cx="6863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anose="02050604050505020204" pitchFamily="18" charset="0"/>
              </a:rPr>
              <a:t> = </a:t>
            </a:r>
            <a:r>
              <a:rPr lang="en-US" sz="4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Don’t bore me.</a:t>
            </a:r>
            <a:endParaRPr lang="en-GB" sz="48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709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38968" y="957512"/>
            <a:ext cx="6863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anose="02050604050505020204" pitchFamily="18" charset="0"/>
              </a:rPr>
              <a:t>Don’t bore me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44047" y="2080896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Keep a reasonable pace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774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38968" y="957512"/>
            <a:ext cx="6863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anose="02050604050505020204" pitchFamily="18" charset="0"/>
              </a:rPr>
              <a:t>Don’t bore me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44047" y="2080896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Keep a reasonable pace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38968" y="2958058"/>
            <a:ext cx="90228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 unnecessary detail</a:t>
            </a:r>
          </a:p>
        </p:txBody>
      </p:sp>
    </p:spTree>
    <p:extLst>
      <p:ext uri="{BB962C8B-B14F-4D97-AF65-F5344CB8AC3E}">
        <p14:creationId xmlns:p14="http://schemas.microsoft.com/office/powerpoint/2010/main" val="4096693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38968" y="957512"/>
            <a:ext cx="6863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anose="02050604050505020204" pitchFamily="18" charset="0"/>
              </a:rPr>
              <a:t>Don’t bore me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44047" y="2080896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Keep a reasonable pace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38968" y="2958058"/>
            <a:ext cx="90228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No unnecessary detail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Speak like a real human</a:t>
            </a:r>
          </a:p>
        </p:txBody>
      </p:sp>
    </p:spTree>
    <p:extLst>
      <p:ext uri="{BB962C8B-B14F-4D97-AF65-F5344CB8AC3E}">
        <p14:creationId xmlns:p14="http://schemas.microsoft.com/office/powerpoint/2010/main" val="33407067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38968" y="957512"/>
            <a:ext cx="6863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anose="02050604050505020204" pitchFamily="18" charset="0"/>
              </a:rPr>
              <a:t>Don’t bore me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44047" y="2080896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Keep a reasonable pace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38968" y="2958058"/>
            <a:ext cx="902281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No unnecessary detail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Speak like a real human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Don’t read your slides</a:t>
            </a:r>
          </a:p>
          <a:p>
            <a:r>
              <a:rPr lang="en-US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    slides </a:t>
            </a:r>
            <a:r>
              <a:rPr lang="en-US" sz="32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support</a:t>
            </a:r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what you’re saying</a:t>
            </a:r>
          </a:p>
        </p:txBody>
      </p:sp>
    </p:spTree>
    <p:extLst>
      <p:ext uri="{BB962C8B-B14F-4D97-AF65-F5344CB8AC3E}">
        <p14:creationId xmlns:p14="http://schemas.microsoft.com/office/powerpoint/2010/main" val="20659000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38968" y="957512"/>
            <a:ext cx="6863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anose="02050604050505020204" pitchFamily="18" charset="0"/>
              </a:rPr>
              <a:t>Don’t bore me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44047" y="2080896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Keep a reasonable pace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38968" y="2958058"/>
            <a:ext cx="902281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No unnecessary detail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Speak like a real human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Don’t read your slides</a:t>
            </a:r>
          </a:p>
          <a:p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  slides </a:t>
            </a:r>
            <a:r>
              <a:rPr lang="en-US" sz="3200" i="1" dirty="0" smtClean="0">
                <a:latin typeface="Bookman Old Style" panose="02050604050505020204" pitchFamily="18" charset="0"/>
              </a:rPr>
              <a:t>support</a:t>
            </a:r>
            <a:r>
              <a:rPr lang="en-US" sz="3200" dirty="0" smtClean="0">
                <a:latin typeface="Bookman Old Style" panose="02050604050505020204" pitchFamily="18" charset="0"/>
              </a:rPr>
              <a:t> what you’re saying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 </a:t>
            </a:r>
            <a:r>
              <a:rPr lang="en-US" sz="3200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formulæ</a:t>
            </a:r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just for their own sake</a:t>
            </a:r>
          </a:p>
        </p:txBody>
      </p:sp>
    </p:spTree>
    <p:extLst>
      <p:ext uri="{BB962C8B-B14F-4D97-AF65-F5344CB8AC3E}">
        <p14:creationId xmlns:p14="http://schemas.microsoft.com/office/powerpoint/2010/main" val="7393137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38968" y="957512"/>
            <a:ext cx="6863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anose="02050604050505020204" pitchFamily="18" charset="0"/>
              </a:rPr>
              <a:t>Don’t bore me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44047" y="2080896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Keep a reasonable pace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38968" y="2958058"/>
            <a:ext cx="902281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No unnecessary detail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Speak like a real human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Don’t read your slides</a:t>
            </a:r>
          </a:p>
          <a:p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  slides </a:t>
            </a:r>
            <a:r>
              <a:rPr lang="en-US" sz="3200" i="1" dirty="0" smtClean="0">
                <a:latin typeface="Bookman Old Style" panose="02050604050505020204" pitchFamily="18" charset="0"/>
              </a:rPr>
              <a:t>support</a:t>
            </a:r>
            <a:r>
              <a:rPr lang="en-US" sz="3200" dirty="0" smtClean="0">
                <a:latin typeface="Bookman Old Style" panose="02050604050505020204" pitchFamily="18" charset="0"/>
              </a:rPr>
              <a:t> what you’re saying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No </a:t>
            </a:r>
            <a:r>
              <a:rPr lang="en-US" sz="3200" dirty="0" err="1" smtClean="0">
                <a:latin typeface="Bookman Old Style" panose="02050604050505020204" pitchFamily="18" charset="0"/>
              </a:rPr>
              <a:t>formulæ</a:t>
            </a:r>
            <a:r>
              <a:rPr lang="en-US" sz="3200" dirty="0" smtClean="0">
                <a:latin typeface="Bookman Old Style" panose="02050604050505020204" pitchFamily="18" charset="0"/>
              </a:rPr>
              <a:t> just for their own sake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Make sure I know what you’re talking about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3036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6863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3. Don’t irritate me</a:t>
            </a:r>
            <a:endParaRPr lang="en-GB" sz="48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079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1171" y="1486322"/>
            <a:ext cx="81304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dirty="0" smtClean="0">
                <a:latin typeface="Bookman Old Style" panose="02050604050505020204" pitchFamily="18" charset="0"/>
              </a:rPr>
              <a:t>Americans are more afraid of speaking in front of groups  than  of  dying.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54226" y="901547"/>
            <a:ext cx="5233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1973 Survey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54226" y="4026001"/>
            <a:ext cx="97168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So practice! The whole thing, final version, timed. With an audience.</a:t>
            </a:r>
            <a:endParaRPr lang="en-GB" sz="48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72960" y="5868318"/>
            <a:ext cx="2598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recorded?</a:t>
            </a:r>
            <a:endParaRPr lang="en-GB" sz="3200" dirty="0">
              <a:solidFill>
                <a:srgbClr val="0070C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989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6863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ookman Old Style" panose="02050604050505020204" pitchFamily="18" charset="0"/>
              </a:rPr>
              <a:t> </a:t>
            </a:r>
            <a:r>
              <a:rPr lang="en-US" sz="4800" dirty="0" smtClean="0">
                <a:latin typeface="Bookman Old Style" panose="02050604050505020204" pitchFamily="18" charset="0"/>
              </a:rPr>
              <a:t>  Don’t irritate me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0327" y="2199700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Pointless flashy transitions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9370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6863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ookman Old Style" panose="02050604050505020204" pitchFamily="18" charset="0"/>
              </a:rPr>
              <a:t> </a:t>
            </a:r>
            <a:r>
              <a:rPr lang="en-US" sz="4800" dirty="0" smtClean="0">
                <a:latin typeface="Bookman Old Style" panose="02050604050505020204" pitchFamily="18" charset="0"/>
              </a:rPr>
              <a:t>  Don’t irritate me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0327" y="2199700"/>
            <a:ext cx="87033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Pointless flashy transitions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Foolish backgrounds and sound effects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921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6863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ookman Old Style" panose="02050604050505020204" pitchFamily="18" charset="0"/>
              </a:rPr>
              <a:t> </a:t>
            </a:r>
            <a:r>
              <a:rPr lang="en-US" sz="4800" dirty="0" smtClean="0">
                <a:latin typeface="Bookman Old Style" panose="02050604050505020204" pitchFamily="18" charset="0"/>
              </a:rPr>
              <a:t>  Don’t irritate me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0327" y="2199700"/>
            <a:ext cx="87033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Pointless flashy transitions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Foolish backgrounds and sound effects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Bad contrast causes headaches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7452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6863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ookman Old Style" panose="02050604050505020204" pitchFamily="18" charset="0"/>
              </a:rPr>
              <a:t> </a:t>
            </a:r>
            <a:r>
              <a:rPr lang="en-US" sz="4800" dirty="0" smtClean="0">
                <a:latin typeface="Bookman Old Style" panose="02050604050505020204" pitchFamily="18" charset="0"/>
              </a:rPr>
              <a:t>  Don’t irritate me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0327" y="2199700"/>
            <a:ext cx="870332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Pointless flashy transitions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Foolish backgrounds and sound effects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Bad contrast causes headaches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Inaudibility</a:t>
            </a:r>
          </a:p>
        </p:txBody>
      </p:sp>
    </p:spTree>
    <p:extLst>
      <p:ext uri="{BB962C8B-B14F-4D97-AF65-F5344CB8AC3E}">
        <p14:creationId xmlns:p14="http://schemas.microsoft.com/office/powerpoint/2010/main" val="16343047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6863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ookman Old Style" panose="02050604050505020204" pitchFamily="18" charset="0"/>
              </a:rPr>
              <a:t> </a:t>
            </a:r>
            <a:r>
              <a:rPr lang="en-US" sz="4800" dirty="0" smtClean="0">
                <a:latin typeface="Bookman Old Style" panose="02050604050505020204" pitchFamily="18" charset="0"/>
              </a:rPr>
              <a:t>  Don’t irritate me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0327" y="2199700"/>
            <a:ext cx="915501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Pointless flashy transitions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Foolish backgrounds and sound effects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Bad contrast causes headaches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Inaudibility</a:t>
            </a:r>
          </a:p>
          <a:p>
            <a:endParaRPr lang="en-US" sz="3200" dirty="0">
              <a:latin typeface="Bookman Old Style" panose="02050604050505020204" pitchFamily="18" charset="0"/>
            </a:endParaRPr>
          </a:p>
          <a:p>
            <a:r>
              <a:rPr lang="en-US" sz="3200" dirty="0" smtClean="0">
                <a:latin typeface="Bookman Old Style" panose="02050604050505020204" pitchFamily="18" charset="0"/>
              </a:rPr>
              <a:t>We will be seeing many many presentations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back to back. </a:t>
            </a:r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Don’t make us hate you!</a:t>
            </a:r>
          </a:p>
        </p:txBody>
      </p:sp>
    </p:spTree>
    <p:extLst>
      <p:ext uri="{BB962C8B-B14F-4D97-AF65-F5344CB8AC3E}">
        <p14:creationId xmlns:p14="http://schemas.microsoft.com/office/powerpoint/2010/main" val="42507071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8152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4. The verbal dimension</a:t>
            </a:r>
            <a:endParaRPr lang="en-GB" sz="48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1016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8152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ookman Old Style" panose="02050604050505020204" pitchFamily="18" charset="0"/>
              </a:rPr>
              <a:t> </a:t>
            </a:r>
            <a:r>
              <a:rPr lang="en-US" sz="4800" dirty="0" smtClean="0">
                <a:latin typeface="Bookman Old Style" panose="02050604050505020204" pitchFamily="18" charset="0"/>
              </a:rPr>
              <a:t>  The verbal dimension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1685" y="1788509"/>
            <a:ext cx="9221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Be literate, speak and write properly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1604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8152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ookman Old Style" panose="02050604050505020204" pitchFamily="18" charset="0"/>
              </a:rPr>
              <a:t> </a:t>
            </a:r>
            <a:r>
              <a:rPr lang="en-US" sz="4800" dirty="0" smtClean="0">
                <a:latin typeface="Bookman Old Style" panose="02050604050505020204" pitchFamily="18" charset="0"/>
              </a:rPr>
              <a:t>  The verbal dimension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1685" y="1788509"/>
            <a:ext cx="89016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Be literate, speak and write properly</a:t>
            </a:r>
          </a:p>
          <a:p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</a:t>
            </a:r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use real words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0858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8152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ookman Old Style" panose="02050604050505020204" pitchFamily="18" charset="0"/>
              </a:rPr>
              <a:t> </a:t>
            </a:r>
            <a:r>
              <a:rPr lang="en-US" sz="4800" dirty="0" smtClean="0">
                <a:latin typeface="Bookman Old Style" panose="02050604050505020204" pitchFamily="18" charset="0"/>
              </a:rPr>
              <a:t>  The verbal dimension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1685" y="1788509"/>
            <a:ext cx="92872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Be literate, speak and write properly</a:t>
            </a:r>
          </a:p>
          <a:p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use real words</a:t>
            </a:r>
          </a:p>
          <a:p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</a:t>
            </a:r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in proper sentences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2035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8152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ookman Old Style" panose="02050604050505020204" pitchFamily="18" charset="0"/>
              </a:rPr>
              <a:t> </a:t>
            </a:r>
            <a:r>
              <a:rPr lang="en-US" sz="4800" dirty="0" smtClean="0">
                <a:latin typeface="Bookman Old Style" panose="02050604050505020204" pitchFamily="18" charset="0"/>
              </a:rPr>
              <a:t>  The verbal dimension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1685" y="1788509"/>
            <a:ext cx="1071941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Be literate, speak and write properly</a:t>
            </a:r>
          </a:p>
          <a:p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use real words</a:t>
            </a:r>
          </a:p>
          <a:p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in proper sentences</a:t>
            </a:r>
          </a:p>
          <a:p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</a:t>
            </a:r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that make sense.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377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22024" y="980501"/>
            <a:ext cx="8284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anose="02050604050505020204" pitchFamily="18" charset="0"/>
              </a:rPr>
              <a:t>Evaluating a Presentation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5977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8152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ookman Old Style" panose="02050604050505020204" pitchFamily="18" charset="0"/>
              </a:rPr>
              <a:t> </a:t>
            </a:r>
            <a:r>
              <a:rPr lang="en-US" sz="4800" dirty="0" smtClean="0">
                <a:latin typeface="Bookman Old Style" panose="02050604050505020204" pitchFamily="18" charset="0"/>
              </a:rPr>
              <a:t>  The verbal dimension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1685" y="1788509"/>
            <a:ext cx="63677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Be literate, speak properly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Know what you’re saying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964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8152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ookman Old Style" panose="02050604050505020204" pitchFamily="18" charset="0"/>
              </a:rPr>
              <a:t> </a:t>
            </a:r>
            <a:r>
              <a:rPr lang="en-US" sz="4800" dirty="0" smtClean="0">
                <a:latin typeface="Bookman Old Style" panose="02050604050505020204" pitchFamily="18" charset="0"/>
              </a:rPr>
              <a:t>  The verbal dimension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1685" y="1788509"/>
            <a:ext cx="63677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Be literate, speak properly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Know what you’re saying</a:t>
            </a:r>
          </a:p>
          <a:p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</a:t>
            </a:r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 um, </a:t>
            </a:r>
            <a:r>
              <a:rPr lang="en-US" sz="3200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er</a:t>
            </a:r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, what’s next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3170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8152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ookman Old Style" panose="02050604050505020204" pitchFamily="18" charset="0"/>
              </a:rPr>
              <a:t> </a:t>
            </a:r>
            <a:r>
              <a:rPr lang="en-US" sz="4800" dirty="0" smtClean="0">
                <a:latin typeface="Bookman Old Style" panose="02050604050505020204" pitchFamily="18" charset="0"/>
              </a:rPr>
              <a:t>  The verbal dimension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1685" y="1788509"/>
            <a:ext cx="1032280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Be literate, speak properly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Know what you’re saying</a:t>
            </a:r>
          </a:p>
          <a:p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no um, </a:t>
            </a:r>
            <a:r>
              <a:rPr lang="en-US" sz="3200" dirty="0" err="1" smtClean="0">
                <a:latin typeface="Bookman Old Style" panose="02050604050505020204" pitchFamily="18" charset="0"/>
              </a:rPr>
              <a:t>er</a:t>
            </a:r>
            <a:r>
              <a:rPr lang="en-US" sz="3200" dirty="0" smtClean="0">
                <a:latin typeface="Bookman Old Style" panose="02050604050505020204" pitchFamily="18" charset="0"/>
              </a:rPr>
              <a:t>, what’s next</a:t>
            </a:r>
          </a:p>
          <a:p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</a:t>
            </a:r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but don’t read a script, that never works well.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6388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8152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ookman Old Style" panose="02050604050505020204" pitchFamily="18" charset="0"/>
              </a:rPr>
              <a:t> </a:t>
            </a:r>
            <a:r>
              <a:rPr lang="en-US" sz="4800" dirty="0" smtClean="0">
                <a:latin typeface="Bookman Old Style" panose="02050604050505020204" pitchFamily="18" charset="0"/>
              </a:rPr>
              <a:t>  The verbal dimension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1685" y="1788509"/>
            <a:ext cx="1032280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Be literate, speak properly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Know what you’re saying</a:t>
            </a:r>
          </a:p>
          <a:p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no um, </a:t>
            </a:r>
            <a:r>
              <a:rPr lang="en-US" sz="3200" dirty="0" err="1" smtClean="0">
                <a:latin typeface="Bookman Old Style" panose="02050604050505020204" pitchFamily="18" charset="0"/>
              </a:rPr>
              <a:t>er</a:t>
            </a:r>
            <a:r>
              <a:rPr lang="en-US" sz="3200" dirty="0" smtClean="0">
                <a:latin typeface="Bookman Old Style" panose="02050604050505020204" pitchFamily="18" charset="0"/>
              </a:rPr>
              <a:t>, what’s next</a:t>
            </a:r>
          </a:p>
          <a:p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but don’t read a script, that never works well.</a:t>
            </a:r>
          </a:p>
          <a:p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</a:t>
            </a:r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Be prepared instead.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7884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8152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ookman Old Style" panose="02050604050505020204" pitchFamily="18" charset="0"/>
              </a:rPr>
              <a:t> </a:t>
            </a:r>
            <a:r>
              <a:rPr lang="en-US" sz="4800" dirty="0" smtClean="0">
                <a:latin typeface="Bookman Old Style" panose="02050604050505020204" pitchFamily="18" charset="0"/>
              </a:rPr>
              <a:t>  The verbal dimension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1685" y="1788509"/>
            <a:ext cx="1032280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Be literate, speak properly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Know what you’re saying</a:t>
            </a:r>
          </a:p>
          <a:p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no um, </a:t>
            </a:r>
            <a:r>
              <a:rPr lang="en-US" sz="3200" dirty="0" err="1" smtClean="0">
                <a:latin typeface="Bookman Old Style" panose="02050604050505020204" pitchFamily="18" charset="0"/>
              </a:rPr>
              <a:t>er</a:t>
            </a:r>
            <a:r>
              <a:rPr lang="en-US" sz="3200" dirty="0" smtClean="0">
                <a:latin typeface="Bookman Old Style" panose="02050604050505020204" pitchFamily="18" charset="0"/>
              </a:rPr>
              <a:t>, what’s next</a:t>
            </a:r>
          </a:p>
          <a:p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but don’t read a script, that never works well.</a:t>
            </a:r>
          </a:p>
          <a:p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Be prepared instead.</a:t>
            </a:r>
          </a:p>
          <a:p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</a:t>
            </a:r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But come with carefully prepared reminder</a:t>
            </a:r>
          </a:p>
          <a:p>
            <a:r>
              <a:rPr lang="en-US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         cards, just in case.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8422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8152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ookman Old Style" panose="02050604050505020204" pitchFamily="18" charset="0"/>
              </a:rPr>
              <a:t> </a:t>
            </a:r>
            <a:r>
              <a:rPr lang="en-US" sz="4800" dirty="0" smtClean="0">
                <a:latin typeface="Bookman Old Style" panose="02050604050505020204" pitchFamily="18" charset="0"/>
              </a:rPr>
              <a:t>  The verbal dimension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1685" y="1788509"/>
            <a:ext cx="103228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Be literate, speak properly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Know what you’re saying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Say it well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1199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8152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ookman Old Style" panose="02050604050505020204" pitchFamily="18" charset="0"/>
              </a:rPr>
              <a:t> </a:t>
            </a:r>
            <a:r>
              <a:rPr lang="en-US" sz="4800" dirty="0" smtClean="0">
                <a:latin typeface="Bookman Old Style" panose="02050604050505020204" pitchFamily="18" charset="0"/>
              </a:rPr>
              <a:t>  The verbal dimension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1685" y="1788509"/>
            <a:ext cx="1032280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Be literate, speak properly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Know what you’re saying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Say it well</a:t>
            </a:r>
          </a:p>
          <a:p>
            <a:r>
              <a:rPr lang="en-US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   Sound enthusiastic (to a reasonable level)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226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8152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ookman Old Style" panose="02050604050505020204" pitchFamily="18" charset="0"/>
              </a:rPr>
              <a:t> </a:t>
            </a:r>
            <a:r>
              <a:rPr lang="en-US" sz="4800" dirty="0" smtClean="0">
                <a:latin typeface="Bookman Old Style" panose="02050604050505020204" pitchFamily="18" charset="0"/>
              </a:rPr>
              <a:t>  The verbal dimension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1685" y="1788509"/>
            <a:ext cx="1032280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Be literate, speak properly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Know what you’re saying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Say it well</a:t>
            </a:r>
          </a:p>
          <a:p>
            <a:r>
              <a:rPr lang="en-US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   </a:t>
            </a:r>
            <a:r>
              <a:rPr lang="en-US" sz="3200" dirty="0" smtClean="0">
                <a:latin typeface="Bookman Old Style" panose="02050604050505020204" pitchFamily="18" charset="0"/>
              </a:rPr>
              <a:t>Sound enthusiastic (to a reasonable level)</a:t>
            </a:r>
          </a:p>
          <a:p>
            <a:r>
              <a:rPr lang="en-US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   Pitch your voice naturally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3354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8152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ookman Old Style" panose="02050604050505020204" pitchFamily="18" charset="0"/>
              </a:rPr>
              <a:t> </a:t>
            </a:r>
            <a:r>
              <a:rPr lang="en-US" sz="4800" dirty="0" smtClean="0">
                <a:latin typeface="Bookman Old Style" panose="02050604050505020204" pitchFamily="18" charset="0"/>
              </a:rPr>
              <a:t>  The verbal dimension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1685" y="1788509"/>
            <a:ext cx="1032280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Be literate, speak properly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Know what you’re saying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Say it well</a:t>
            </a:r>
          </a:p>
          <a:p>
            <a:r>
              <a:rPr lang="en-US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   </a:t>
            </a:r>
            <a:r>
              <a:rPr lang="en-US" sz="3200" dirty="0" smtClean="0">
                <a:latin typeface="Bookman Old Style" panose="02050604050505020204" pitchFamily="18" charset="0"/>
              </a:rPr>
              <a:t>Sound enthusiastic (to a reasonable level)</a:t>
            </a:r>
          </a:p>
          <a:p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 Pitch your voice naturally</a:t>
            </a:r>
          </a:p>
          <a:p>
            <a:r>
              <a:rPr lang="en-US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   Project, breathe deeply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8969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8152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ookman Old Style" panose="02050604050505020204" pitchFamily="18" charset="0"/>
              </a:rPr>
              <a:t> </a:t>
            </a:r>
            <a:r>
              <a:rPr lang="en-US" sz="4800" dirty="0" smtClean="0">
                <a:latin typeface="Bookman Old Style" panose="02050604050505020204" pitchFamily="18" charset="0"/>
              </a:rPr>
              <a:t>  The verbal dimension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1685" y="1788509"/>
            <a:ext cx="1032280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Be literate, speak properly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Know what you’re saying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Say it well</a:t>
            </a:r>
          </a:p>
          <a:p>
            <a:r>
              <a:rPr lang="en-US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   </a:t>
            </a:r>
            <a:r>
              <a:rPr lang="en-US" sz="3200" dirty="0" smtClean="0">
                <a:latin typeface="Bookman Old Style" panose="02050604050505020204" pitchFamily="18" charset="0"/>
              </a:rPr>
              <a:t>Sound enthusiastic (to a reasonable level)</a:t>
            </a:r>
          </a:p>
          <a:p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 Pitch your voice naturally</a:t>
            </a:r>
          </a:p>
          <a:p>
            <a:r>
              <a:rPr lang="en-US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   Project, breathe deeply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778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22024" y="980501"/>
            <a:ext cx="8284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smtClean="0">
                <a:latin typeface="Bookman Old Style" panose="02050604050505020204" pitchFamily="18" charset="0"/>
              </a:rPr>
              <a:t>Evaluating a Presentation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13541" y="2421875"/>
            <a:ext cx="6918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What are your “judges” thinking?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7861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8152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ookman Old Style" panose="02050604050505020204" pitchFamily="18" charset="0"/>
              </a:rPr>
              <a:t> </a:t>
            </a:r>
            <a:r>
              <a:rPr lang="en-US" sz="4800" dirty="0" smtClean="0">
                <a:latin typeface="Bookman Old Style" panose="02050604050505020204" pitchFamily="18" charset="0"/>
              </a:rPr>
              <a:t>  The verbal dimension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1685" y="1788509"/>
            <a:ext cx="1032280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Be literate, speak properly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Know what you’re saying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Say it well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It’s OK to be nervous, </a:t>
            </a:r>
          </a:p>
          <a:p>
            <a:r>
              <a:rPr lang="en-US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    but not OK to be obviously nervous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3662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8152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5. Are you equal partners?</a:t>
            </a:r>
            <a:endParaRPr lang="en-GB" sz="48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6072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8152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en-US" sz="4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 </a:t>
            </a:r>
            <a:r>
              <a:rPr lang="en-US" sz="4800" dirty="0" smtClean="0">
                <a:latin typeface="Bookman Old Style" panose="02050604050505020204" pitchFamily="18" charset="0"/>
              </a:rPr>
              <a:t>Are you equal partners?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0668" y="2080896"/>
            <a:ext cx="87584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All team members should participate roughly equally in the presentation, not just in doing the project.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2020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8152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en-US" sz="4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 </a:t>
            </a:r>
            <a:r>
              <a:rPr lang="en-US" sz="4800" dirty="0" smtClean="0">
                <a:latin typeface="Bookman Old Style" panose="02050604050505020204" pitchFamily="18" charset="0"/>
              </a:rPr>
              <a:t>Are you equal partners?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0668" y="2080896"/>
            <a:ext cx="875841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All team members should participate roughly equally in the presentation, not just in doing the project.</a:t>
            </a:r>
          </a:p>
          <a:p>
            <a:endParaRPr lang="en-US" sz="3200" dirty="0">
              <a:latin typeface="Bookman Old Style" panose="02050604050505020204" pitchFamily="18" charset="0"/>
            </a:endParaRPr>
          </a:p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Think carefully about who does which part, and how you will transition.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09843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9132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6. Did you make your point?</a:t>
            </a:r>
            <a:endParaRPr lang="en-GB" sz="48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3250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9132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ookman Old Style" panose="02050604050505020204" pitchFamily="18" charset="0"/>
              </a:rPr>
              <a:t> </a:t>
            </a:r>
            <a:r>
              <a:rPr lang="en-US" sz="4800" dirty="0" smtClean="0">
                <a:latin typeface="Bookman Old Style" panose="02050604050505020204" pitchFamily="18" charset="0"/>
              </a:rPr>
              <a:t>  Did you make your point?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58690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9132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ookman Old Style" panose="02050604050505020204" pitchFamily="18" charset="0"/>
              </a:rPr>
              <a:t> </a:t>
            </a:r>
            <a:r>
              <a:rPr lang="en-US" sz="4800" dirty="0" smtClean="0">
                <a:latin typeface="Bookman Old Style" panose="02050604050505020204" pitchFamily="18" charset="0"/>
              </a:rPr>
              <a:t>  Did you make your point?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1685" y="2232752"/>
            <a:ext cx="83948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By the end, do I now know</a:t>
            </a:r>
          </a:p>
          <a:p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what your project achieved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55969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9132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ookman Old Style" panose="02050604050505020204" pitchFamily="18" charset="0"/>
              </a:rPr>
              <a:t> </a:t>
            </a:r>
            <a:r>
              <a:rPr lang="en-US" sz="4800" dirty="0" smtClean="0">
                <a:latin typeface="Bookman Old Style" panose="02050604050505020204" pitchFamily="18" charset="0"/>
              </a:rPr>
              <a:t>  Did you make your point?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1685" y="2232752"/>
            <a:ext cx="83948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By the end, do I now know</a:t>
            </a:r>
          </a:p>
          <a:p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what your project achieved</a:t>
            </a:r>
          </a:p>
          <a:p>
            <a:r>
              <a:rPr lang="en-US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  how you got there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83802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9132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ookman Old Style" panose="02050604050505020204" pitchFamily="18" charset="0"/>
              </a:rPr>
              <a:t> </a:t>
            </a:r>
            <a:r>
              <a:rPr lang="en-US" sz="4800" dirty="0" smtClean="0">
                <a:latin typeface="Bookman Old Style" panose="02050604050505020204" pitchFamily="18" charset="0"/>
              </a:rPr>
              <a:t>  Did you make your point?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1685" y="2232752"/>
            <a:ext cx="839485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By the end, do I now know</a:t>
            </a:r>
          </a:p>
          <a:p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what your project achieved</a:t>
            </a:r>
          </a:p>
          <a:p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how you got there</a:t>
            </a:r>
          </a:p>
          <a:p>
            <a:r>
              <a:rPr lang="en-US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  why you did it that way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2550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9132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ookman Old Style" panose="02050604050505020204" pitchFamily="18" charset="0"/>
              </a:rPr>
              <a:t> </a:t>
            </a:r>
            <a:r>
              <a:rPr lang="en-US" sz="4800" dirty="0" smtClean="0">
                <a:latin typeface="Bookman Old Style" panose="02050604050505020204" pitchFamily="18" charset="0"/>
              </a:rPr>
              <a:t>  Did you make your point?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1685" y="2232752"/>
            <a:ext cx="839485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By the end, do I now know</a:t>
            </a:r>
          </a:p>
          <a:p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what your project achieved</a:t>
            </a:r>
          </a:p>
          <a:p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how you got there</a:t>
            </a:r>
          </a:p>
          <a:p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why you did it that way</a:t>
            </a:r>
          </a:p>
          <a:p>
            <a:r>
              <a:rPr lang="en-US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  whether it is safe, legal, ethical, etc.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357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10074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9132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7. Do I care?</a:t>
            </a:r>
            <a:endParaRPr lang="en-GB" sz="48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09420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9132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ookman Old Style" panose="02050604050505020204" pitchFamily="18" charset="0"/>
              </a:rPr>
              <a:t> </a:t>
            </a:r>
            <a:r>
              <a:rPr lang="en-US" sz="4800" dirty="0" smtClean="0">
                <a:latin typeface="Bookman Old Style" panose="02050604050505020204" pitchFamily="18" charset="0"/>
              </a:rPr>
              <a:t>  Do I care?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1685" y="2080896"/>
            <a:ext cx="9298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Was your project worth doing?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78965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9132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ookman Old Style" panose="02050604050505020204" pitchFamily="18" charset="0"/>
              </a:rPr>
              <a:t> </a:t>
            </a:r>
            <a:r>
              <a:rPr lang="en-US" sz="4800" dirty="0" smtClean="0">
                <a:latin typeface="Bookman Old Style" panose="02050604050505020204" pitchFamily="18" charset="0"/>
              </a:rPr>
              <a:t>  Do I care?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1685" y="2080896"/>
            <a:ext cx="92982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Was your project worth doing?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What is the benefit,</a:t>
            </a:r>
          </a:p>
          <a:p>
            <a:r>
              <a:rPr lang="en-US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   what problem did it solve?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08568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9132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ookman Old Style" panose="02050604050505020204" pitchFamily="18" charset="0"/>
              </a:rPr>
              <a:t> </a:t>
            </a:r>
            <a:r>
              <a:rPr lang="en-US" sz="4800" dirty="0" smtClean="0">
                <a:latin typeface="Bookman Old Style" panose="02050604050505020204" pitchFamily="18" charset="0"/>
              </a:rPr>
              <a:t>  Do I care?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1685" y="2080896"/>
            <a:ext cx="929823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Was your project worth doing?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What is the benefit,</a:t>
            </a:r>
          </a:p>
          <a:p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 what problem did it solve?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What did you get out of it?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13682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01686" y="372737"/>
            <a:ext cx="10091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something that other </a:t>
            </a:r>
          </a:p>
          <a:p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             people will be thinking about: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67033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01686" y="2169367"/>
            <a:ext cx="98600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Were they dressed and groomed</a:t>
            </a:r>
          </a:p>
          <a:p>
            <a:r>
              <a:rPr lang="en-US" sz="4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to proper professional standards?</a:t>
            </a:r>
            <a:endParaRPr lang="en-GB" sz="44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01686" y="372737"/>
            <a:ext cx="10091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something that other </a:t>
            </a:r>
          </a:p>
          <a:p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             people will be thinking about: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0476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84723" y="583894"/>
            <a:ext cx="5233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anose="02050604050505020204" pitchFamily="18" charset="0"/>
              </a:rPr>
              <a:t>Structure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22024" y="2124419"/>
            <a:ext cx="523301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Introduction</a:t>
            </a:r>
          </a:p>
          <a:p>
            <a:endParaRPr lang="en-US" sz="3200" dirty="0">
              <a:latin typeface="Bookman Old Style" panose="02050604050505020204" pitchFamily="18" charset="0"/>
            </a:endParaRPr>
          </a:p>
          <a:p>
            <a:r>
              <a:rPr lang="en-US" sz="3200" dirty="0" smtClean="0">
                <a:latin typeface="Bookman Old Style" panose="02050604050505020204" pitchFamily="18" charset="0"/>
              </a:rPr>
              <a:t>Main Body</a:t>
            </a:r>
          </a:p>
          <a:p>
            <a:endParaRPr lang="en-US" sz="3200" dirty="0">
              <a:latin typeface="Bookman Old Style" panose="02050604050505020204" pitchFamily="18" charset="0"/>
            </a:endParaRPr>
          </a:p>
          <a:p>
            <a:r>
              <a:rPr lang="en-US" sz="3200" dirty="0" smtClean="0">
                <a:latin typeface="Bookman Old Style" panose="02050604050505020204" pitchFamily="18" charset="0"/>
              </a:rPr>
              <a:t>Conclusions</a:t>
            </a:r>
          </a:p>
          <a:p>
            <a:endParaRPr lang="en-US" sz="3200" dirty="0">
              <a:latin typeface="Bookman Old Style" panose="02050604050505020204" pitchFamily="18" charset="0"/>
            </a:endParaRPr>
          </a:p>
          <a:p>
            <a:r>
              <a:rPr lang="en-US" sz="3200" dirty="0" smtClean="0">
                <a:latin typeface="Bookman Old Style" panose="02050604050505020204" pitchFamily="18" charset="0"/>
              </a:rPr>
              <a:t>Questions and answers</a:t>
            </a:r>
          </a:p>
          <a:p>
            <a:endParaRPr lang="en-GB" sz="3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89684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84723" y="583894"/>
            <a:ext cx="5233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anose="02050604050505020204" pitchFamily="18" charset="0"/>
              </a:rPr>
              <a:t>Structure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22023" y="2124419"/>
            <a:ext cx="987111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Introduction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                      </a:t>
            </a:r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Tell us what you’re about to say</a:t>
            </a:r>
            <a:endParaRPr lang="en-US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r>
              <a:rPr lang="en-US" sz="3200" dirty="0" smtClean="0">
                <a:latin typeface="Bookman Old Style" panose="02050604050505020204" pitchFamily="18" charset="0"/>
              </a:rPr>
              <a:t>Main Body</a:t>
            </a:r>
          </a:p>
          <a:p>
            <a:endParaRPr lang="en-US" sz="3200" dirty="0">
              <a:latin typeface="Bookman Old Style" panose="02050604050505020204" pitchFamily="18" charset="0"/>
            </a:endParaRPr>
          </a:p>
          <a:p>
            <a:r>
              <a:rPr lang="en-US" sz="3200" dirty="0" smtClean="0">
                <a:latin typeface="Bookman Old Style" panose="02050604050505020204" pitchFamily="18" charset="0"/>
              </a:rPr>
              <a:t>Conclusions</a:t>
            </a:r>
          </a:p>
          <a:p>
            <a:endParaRPr lang="en-US" sz="3200" dirty="0">
              <a:latin typeface="Bookman Old Style" panose="02050604050505020204" pitchFamily="18" charset="0"/>
            </a:endParaRPr>
          </a:p>
          <a:p>
            <a:r>
              <a:rPr lang="en-US" sz="3200" dirty="0" smtClean="0">
                <a:latin typeface="Bookman Old Style" panose="02050604050505020204" pitchFamily="18" charset="0"/>
              </a:rPr>
              <a:t>Questions and answers</a:t>
            </a:r>
          </a:p>
          <a:p>
            <a:endParaRPr lang="en-GB" sz="3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21044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84723" y="583894"/>
            <a:ext cx="5233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anose="02050604050505020204" pitchFamily="18" charset="0"/>
              </a:rPr>
              <a:t>Structure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22023" y="2124419"/>
            <a:ext cx="987111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Introduction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                      Tell us what you’re about to say</a:t>
            </a:r>
            <a:endParaRPr lang="en-US" sz="3200" dirty="0">
              <a:latin typeface="Bookman Old Style" panose="02050604050505020204" pitchFamily="18" charset="0"/>
            </a:endParaRPr>
          </a:p>
          <a:p>
            <a:r>
              <a:rPr lang="en-US" sz="3200" dirty="0" smtClean="0">
                <a:latin typeface="Bookman Old Style" panose="02050604050505020204" pitchFamily="18" charset="0"/>
              </a:rPr>
              <a:t>Main Body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                      </a:t>
            </a:r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Say it</a:t>
            </a:r>
            <a:endParaRPr lang="en-US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r>
              <a:rPr lang="en-US" sz="3200" dirty="0" smtClean="0">
                <a:latin typeface="Bookman Old Style" panose="02050604050505020204" pitchFamily="18" charset="0"/>
              </a:rPr>
              <a:t>Conclusions</a:t>
            </a:r>
          </a:p>
          <a:p>
            <a:endParaRPr lang="en-US" sz="3200" dirty="0">
              <a:latin typeface="Bookman Old Style" panose="02050604050505020204" pitchFamily="18" charset="0"/>
            </a:endParaRPr>
          </a:p>
          <a:p>
            <a:r>
              <a:rPr lang="en-US" sz="3200" dirty="0" smtClean="0">
                <a:latin typeface="Bookman Old Style" panose="02050604050505020204" pitchFamily="18" charset="0"/>
              </a:rPr>
              <a:t>Questions and answers</a:t>
            </a:r>
          </a:p>
          <a:p>
            <a:endParaRPr lang="en-GB" sz="3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43596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84723" y="583894"/>
            <a:ext cx="5233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anose="02050604050505020204" pitchFamily="18" charset="0"/>
              </a:rPr>
              <a:t>Structure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22023" y="2124419"/>
            <a:ext cx="987111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Introduction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                      Tell us what you’re about to say</a:t>
            </a:r>
            <a:endParaRPr lang="en-US" sz="3200" dirty="0">
              <a:latin typeface="Bookman Old Style" panose="02050604050505020204" pitchFamily="18" charset="0"/>
            </a:endParaRPr>
          </a:p>
          <a:p>
            <a:r>
              <a:rPr lang="en-US" sz="3200" dirty="0" smtClean="0">
                <a:latin typeface="Bookman Old Style" panose="02050604050505020204" pitchFamily="18" charset="0"/>
              </a:rPr>
              <a:t>Main Body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                      Say it</a:t>
            </a:r>
            <a:endParaRPr lang="en-US" sz="3200" dirty="0">
              <a:latin typeface="Bookman Old Style" panose="02050604050505020204" pitchFamily="18" charset="0"/>
            </a:endParaRPr>
          </a:p>
          <a:p>
            <a:r>
              <a:rPr lang="en-US" sz="3200" dirty="0" smtClean="0">
                <a:latin typeface="Bookman Old Style" panose="02050604050505020204" pitchFamily="18" charset="0"/>
              </a:rPr>
              <a:t>Conclusions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                      </a:t>
            </a:r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Tell us what you just said</a:t>
            </a:r>
            <a:endParaRPr lang="en-US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r>
              <a:rPr lang="en-US" sz="3200" dirty="0" smtClean="0">
                <a:latin typeface="Bookman Old Style" panose="02050604050505020204" pitchFamily="18" charset="0"/>
              </a:rPr>
              <a:t>Questions and answers</a:t>
            </a:r>
          </a:p>
          <a:p>
            <a:endParaRPr lang="en-GB" sz="3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778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0327" y="957512"/>
            <a:ext cx="63787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1. Do I believe you?</a:t>
            </a:r>
            <a:endParaRPr lang="en-GB" sz="48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7722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84723" y="583894"/>
            <a:ext cx="5233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anose="02050604050505020204" pitchFamily="18" charset="0"/>
              </a:rPr>
              <a:t>Structure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3040" y="1738828"/>
            <a:ext cx="987111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Introduction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                      Tell us what you’re about to say</a:t>
            </a:r>
            <a:endParaRPr lang="en-US" sz="3200" dirty="0">
              <a:latin typeface="Bookman Old Style" panose="02050604050505020204" pitchFamily="18" charset="0"/>
            </a:endParaRPr>
          </a:p>
          <a:p>
            <a:r>
              <a:rPr lang="en-US" sz="3200" dirty="0" smtClean="0">
                <a:latin typeface="Bookman Old Style" panose="02050604050505020204" pitchFamily="18" charset="0"/>
              </a:rPr>
              <a:t>Main Body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                      Say it</a:t>
            </a:r>
            <a:endParaRPr lang="en-US" sz="3200" dirty="0">
              <a:latin typeface="Bookman Old Style" panose="02050604050505020204" pitchFamily="18" charset="0"/>
            </a:endParaRPr>
          </a:p>
          <a:p>
            <a:r>
              <a:rPr lang="en-US" sz="3200" dirty="0" smtClean="0">
                <a:latin typeface="Bookman Old Style" panose="02050604050505020204" pitchFamily="18" charset="0"/>
              </a:rPr>
              <a:t>Conclusions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                      Tell us what you just said</a:t>
            </a:r>
            <a:endParaRPr lang="en-US" sz="3200" dirty="0">
              <a:latin typeface="Bookman Old Style" panose="02050604050505020204" pitchFamily="18" charset="0"/>
            </a:endParaRPr>
          </a:p>
          <a:p>
            <a:r>
              <a:rPr lang="en-US" sz="3200" dirty="0" smtClean="0">
                <a:latin typeface="Bookman Old Style" panose="02050604050505020204" pitchFamily="18" charset="0"/>
              </a:rPr>
              <a:t>Questions and answers</a:t>
            </a:r>
          </a:p>
          <a:p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                  </a:t>
            </a:r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Let us ask what you just said</a:t>
            </a:r>
          </a:p>
        </p:txBody>
      </p:sp>
    </p:spTree>
    <p:extLst>
      <p:ext uri="{BB962C8B-B14F-4D97-AF65-F5344CB8AC3E}">
        <p14:creationId xmlns:p14="http://schemas.microsoft.com/office/powerpoint/2010/main" val="273396526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84723" y="583894"/>
            <a:ext cx="5233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anose="02050604050505020204" pitchFamily="18" charset="0"/>
              </a:rPr>
              <a:t>Must-Haves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54225" y="1414891"/>
            <a:ext cx="9816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The point of, and reason for the project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64483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84723" y="583894"/>
            <a:ext cx="5233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anose="02050604050505020204" pitchFamily="18" charset="0"/>
              </a:rPr>
              <a:t>Must-Haves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54225" y="1414891"/>
            <a:ext cx="98160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The point of, and reason for the project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Problem analysis and research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70604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84723" y="583894"/>
            <a:ext cx="5233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anose="02050604050505020204" pitchFamily="18" charset="0"/>
              </a:rPr>
              <a:t>Must-Haves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54225" y="1414891"/>
            <a:ext cx="98160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The point of, and reason for the project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Problem analysis and research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Requirements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78136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84723" y="583894"/>
            <a:ext cx="5233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anose="02050604050505020204" pitchFamily="18" charset="0"/>
              </a:rPr>
              <a:t>Must-Haves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54225" y="1414891"/>
            <a:ext cx="981602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The point of, and reason for the project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Problem analysis and research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Requirements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Design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3698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84723" y="583894"/>
            <a:ext cx="5233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anose="02050604050505020204" pitchFamily="18" charset="0"/>
              </a:rPr>
              <a:t>Must-Haves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54225" y="1414891"/>
            <a:ext cx="981602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The point of, and reason for the project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Problem analysis and research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Requirements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Design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Experiments and tests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84302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84723" y="583894"/>
            <a:ext cx="5233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anose="02050604050505020204" pitchFamily="18" charset="0"/>
              </a:rPr>
              <a:t>Must-Haves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54225" y="1414891"/>
            <a:ext cx="981602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The point of, and reason for the project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Problem analysis and research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Requirements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Design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Experiments and tests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Final Design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84075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84723" y="583894"/>
            <a:ext cx="5233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anose="02050604050505020204" pitchFamily="18" charset="0"/>
              </a:rPr>
              <a:t>Must-Haves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54225" y="1414891"/>
            <a:ext cx="981602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The point of, and reason for the project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Problem analysis and research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Requirements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Design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Experiments and tests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Final Design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Tests and results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31335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84723" y="583894"/>
            <a:ext cx="5233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anose="02050604050505020204" pitchFamily="18" charset="0"/>
              </a:rPr>
              <a:t>Must-Haves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7619" y="1414891"/>
            <a:ext cx="1043297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The point of, and reason for the project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Problem analysis and research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Requirements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Design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Experiments and tests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Final Design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Tests and results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Ethical, Environmental, Economical considerations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51866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84723" y="583894"/>
            <a:ext cx="5233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anose="02050604050505020204" pitchFamily="18" charset="0"/>
              </a:rPr>
              <a:t>Must-Haves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7619" y="1414891"/>
            <a:ext cx="1043297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The point of, and reason for the project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Problem analysis and research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Requirements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Design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Experiments and tests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Final Design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Tests and results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Ethical, Environmental, Economical considerations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Conclusions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055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94902" y="957512"/>
            <a:ext cx="5233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anose="02050604050505020204" pitchFamily="18" charset="0"/>
              </a:rPr>
              <a:t>Do I believe you?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26255" y="2373284"/>
            <a:ext cx="8626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that you know what you’re talking about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14634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28791" y="341523"/>
            <a:ext cx="5233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anose="02050604050505020204" pitchFamily="18" charset="0"/>
              </a:rPr>
              <a:t>Must-Haves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8636" y="1304723"/>
            <a:ext cx="1043297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The point of, and reason for the project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Problem analysis and research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Requirements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Design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Experiments and tests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Final Design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Tests and results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Ethical, Environmental, Economical considerations</a:t>
            </a:r>
          </a:p>
          <a:p>
            <a:r>
              <a:rPr lang="en-US" sz="3200" dirty="0" smtClean="0">
                <a:latin typeface="Bookman Old Style" panose="02050604050505020204" pitchFamily="18" charset="0"/>
              </a:rPr>
              <a:t>Conclusions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References and credits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390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94902" y="957512"/>
            <a:ext cx="5233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anose="02050604050505020204" pitchFamily="18" charset="0"/>
              </a:rPr>
              <a:t>Do I believe you?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26255" y="2373284"/>
            <a:ext cx="8626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that you know what you’re talking about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6254" y="3087545"/>
            <a:ext cx="8626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that you really did all those things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144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94902" y="957512"/>
            <a:ext cx="5233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anose="02050604050505020204" pitchFamily="18" charset="0"/>
              </a:rPr>
              <a:t>Do I believe you?</a:t>
            </a:r>
            <a:endParaRPr lang="en-GB" sz="48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686" y="372737"/>
            <a:ext cx="636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This is what I’m thinking: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26255" y="2373284"/>
            <a:ext cx="8626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that you know what you’re talking about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6254" y="3087545"/>
            <a:ext cx="8626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that you really did all those things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6254" y="3801806"/>
            <a:ext cx="86262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that the tests and experiments went as</a:t>
            </a:r>
          </a:p>
          <a:p>
            <a:r>
              <a:rPr lang="en-US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                                             you claim</a:t>
            </a:r>
            <a:endParaRPr lang="en-GB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26253" y="4971356"/>
            <a:ext cx="8626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okman Old Style" panose="02050604050505020204" pitchFamily="18" charset="0"/>
              </a:rPr>
              <a:t>and so on.</a:t>
            </a:r>
            <a:endParaRPr lang="en-GB" sz="3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474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1712</Words>
  <Application>Microsoft Office PowerPoint</Application>
  <PresentationFormat>Widescreen</PresentationFormat>
  <Paragraphs>358</Paragraphs>
  <Slides>70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5" baseType="lpstr">
      <vt:lpstr>Arial</vt:lpstr>
      <vt:lpstr>Bookman Old Style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11</cp:revision>
  <dcterms:created xsi:type="dcterms:W3CDTF">2014-11-06T19:46:31Z</dcterms:created>
  <dcterms:modified xsi:type="dcterms:W3CDTF">2014-11-06T21:14:46Z</dcterms:modified>
</cp:coreProperties>
</file>