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4" r:id="rId1"/>
  </p:sldMasterIdLst>
  <p:notesMasterIdLst>
    <p:notesMasterId r:id="rId33"/>
  </p:notesMasterIdLst>
  <p:sldIdLst>
    <p:sldId id="410" r:id="rId2"/>
    <p:sldId id="374" r:id="rId3"/>
    <p:sldId id="375" r:id="rId4"/>
    <p:sldId id="411" r:id="rId5"/>
    <p:sldId id="412" r:id="rId6"/>
    <p:sldId id="379" r:id="rId7"/>
    <p:sldId id="413" r:id="rId8"/>
    <p:sldId id="416" r:id="rId9"/>
    <p:sldId id="382" r:id="rId10"/>
    <p:sldId id="383" r:id="rId11"/>
    <p:sldId id="415" r:id="rId12"/>
    <p:sldId id="386" r:id="rId13"/>
    <p:sldId id="387" r:id="rId14"/>
    <p:sldId id="388" r:id="rId15"/>
    <p:sldId id="391" r:id="rId16"/>
    <p:sldId id="395" r:id="rId17"/>
    <p:sldId id="409" r:id="rId18"/>
    <p:sldId id="417" r:id="rId19"/>
    <p:sldId id="398" r:id="rId20"/>
    <p:sldId id="399" r:id="rId21"/>
    <p:sldId id="400" r:id="rId22"/>
    <p:sldId id="418" r:id="rId23"/>
    <p:sldId id="401" r:id="rId24"/>
    <p:sldId id="402" r:id="rId25"/>
    <p:sldId id="403" r:id="rId26"/>
    <p:sldId id="404" r:id="rId27"/>
    <p:sldId id="405" r:id="rId28"/>
    <p:sldId id="419" r:id="rId29"/>
    <p:sldId id="420" r:id="rId30"/>
    <p:sldId id="406" r:id="rId31"/>
    <p:sldId id="408" r:id="rId3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C3300"/>
    <a:srgbClr val="C4C6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3" autoAdjust="0"/>
    <p:restoredTop sz="90056" autoAdjust="0"/>
  </p:normalViewPr>
  <p:slideViewPr>
    <p:cSldViewPr>
      <p:cViewPr varScale="1">
        <p:scale>
          <a:sx n="84" d="100"/>
          <a:sy n="84" d="100"/>
        </p:scale>
        <p:origin x="42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>
            <a:lvl1pPr defTabSz="91352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734" y="0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>
            <a:lvl1pPr algn="r" defTabSz="91352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66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45" y="4416098"/>
            <a:ext cx="5607711" cy="4183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966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121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b" anchorCtr="0" compatLnSpc="1">
            <a:prstTxWarp prst="textNoShape">
              <a:avLst/>
            </a:prstTxWarp>
          </a:bodyPr>
          <a:lstStyle>
            <a:lvl1pPr defTabSz="91352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66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734" y="8829121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b" anchorCtr="0" compatLnSpc="1">
            <a:prstTxWarp prst="textNoShape">
              <a:avLst/>
            </a:prstTxWarp>
          </a:bodyPr>
          <a:lstStyle>
            <a:lvl1pPr algn="r" defTabSz="913525" eaLnBrk="1" hangingPunct="1">
              <a:defRPr sz="1200"/>
            </a:lvl1pPr>
          </a:lstStyle>
          <a:p>
            <a:fld id="{01B736A8-F96D-4E34-B610-B9C910553E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1842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E158C-DA84-480B-B484-C10B6AA502D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5913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Design for Electrical and Computer Engineers (Published by McGraw Hill)</a:t>
            </a:r>
          </a:p>
          <a:p>
            <a:pPr>
              <a:defRPr/>
            </a:pPr>
            <a:r>
              <a:rPr lang="en-US" smtClean="0"/>
              <a:t>Not to be transmitted or reproduced without written consent of authors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2005 </a:t>
            </a:r>
          </a:p>
          <a:p>
            <a:pPr>
              <a:defRPr/>
            </a:pPr>
            <a:r>
              <a:rPr lang="en-US" smtClean="0"/>
              <a:t>Ralph M. Ford and Chris Coulston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8B1FD-0E13-4968-8FD0-4C1A3B194E1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934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Design for Electrical and Computer Engineers (Published by McGraw Hill)</a:t>
            </a:r>
          </a:p>
          <a:p>
            <a:pPr>
              <a:defRPr/>
            </a:pPr>
            <a:r>
              <a:rPr lang="en-US" smtClean="0"/>
              <a:t>Not to be transmitted or reproduced without written consent of authors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2005 </a:t>
            </a:r>
          </a:p>
          <a:p>
            <a:pPr>
              <a:defRPr/>
            </a:pPr>
            <a:r>
              <a:rPr lang="en-US" smtClean="0"/>
              <a:t>Ralph M. Ford and Chris Coulston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3D9F9-6FCB-4480-9BD3-9351B4D623E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02645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924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0" y="1295400"/>
            <a:ext cx="7693025" cy="4791075"/>
          </a:xfrm>
        </p:spPr>
        <p:txBody>
          <a:bodyPr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Design for Electrical and Computer Engineers (Published by McGraw Hill)</a:t>
            </a:r>
          </a:p>
          <a:p>
            <a:pPr>
              <a:defRPr/>
            </a:pPr>
            <a:r>
              <a:rPr lang="en-US"/>
              <a:t>Not to be transmitted or reproduced without written consent of authors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Copyright 2005 </a:t>
            </a:r>
          </a:p>
          <a:p>
            <a:pPr>
              <a:defRPr/>
            </a:pPr>
            <a:r>
              <a:rPr lang="en-US"/>
              <a:t>Ralph M. Ford and Chris Coulston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779F38-7DC2-4971-9AAA-3CAB35DC99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1094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Design for Electrical and Computer Engineers (Published by McGraw Hill)</a:t>
            </a:r>
          </a:p>
          <a:p>
            <a:pPr>
              <a:defRPr/>
            </a:pPr>
            <a:r>
              <a:rPr lang="en-US" smtClean="0"/>
              <a:t>Not to be transmitted or reproduced without written consent of authors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2005 </a:t>
            </a:r>
          </a:p>
          <a:p>
            <a:pPr>
              <a:defRPr/>
            </a:pPr>
            <a:r>
              <a:rPr lang="en-US" smtClean="0"/>
              <a:t>Ralph M. Ford and Chris Coulston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E4467-1872-4534-B936-7A10E19011E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6928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Design for Electrical and Computer Engineers (Published by McGraw Hill)</a:t>
            </a:r>
          </a:p>
          <a:p>
            <a:pPr>
              <a:defRPr/>
            </a:pPr>
            <a:r>
              <a:rPr lang="en-US" smtClean="0"/>
              <a:t>Not to be transmitted or reproduced without written consent of authors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2005 </a:t>
            </a:r>
          </a:p>
          <a:p>
            <a:pPr>
              <a:defRPr/>
            </a:pPr>
            <a:r>
              <a:rPr lang="en-US" smtClean="0"/>
              <a:t>Ralph M. Ford and Chris Coulston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ECD94-0591-457E-91AC-23CBD03D0E9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96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Design for Electrical and Computer Engineers (Published by McGraw Hill)</a:t>
            </a:r>
          </a:p>
          <a:p>
            <a:pPr>
              <a:defRPr/>
            </a:pPr>
            <a:r>
              <a:rPr lang="en-US" smtClean="0"/>
              <a:t>Not to be transmitted or reproduced without written consent of authors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2005 </a:t>
            </a:r>
          </a:p>
          <a:p>
            <a:pPr>
              <a:defRPr/>
            </a:pPr>
            <a:r>
              <a:rPr lang="en-US" smtClean="0"/>
              <a:t>Ralph M. Ford and Chris Coulston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A5D8B-A2F5-457B-A491-28D2972EB05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9340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Design for Electrical and Computer Engineers (Published by McGraw Hill)</a:t>
            </a:r>
          </a:p>
          <a:p>
            <a:pPr>
              <a:defRPr/>
            </a:pPr>
            <a:r>
              <a:rPr lang="en-US" smtClean="0"/>
              <a:t>Not to be transmitted or reproduced without written consent of authors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2005 </a:t>
            </a:r>
          </a:p>
          <a:p>
            <a:pPr>
              <a:defRPr/>
            </a:pPr>
            <a:r>
              <a:rPr lang="en-US" smtClean="0"/>
              <a:t>Ralph M. Ford and Chris Coulston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2E199-63BC-48B9-A7D6-EF990C80157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643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Design for Electrical and Computer Engineers (Published by McGraw Hill)</a:t>
            </a:r>
          </a:p>
          <a:p>
            <a:pPr>
              <a:defRPr/>
            </a:pPr>
            <a:r>
              <a:rPr lang="en-US" smtClean="0"/>
              <a:t>Not to be transmitted or reproduced without written consent of authors</a:t>
            </a:r>
          </a:p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2005 </a:t>
            </a:r>
          </a:p>
          <a:p>
            <a:pPr>
              <a:defRPr/>
            </a:pPr>
            <a:r>
              <a:rPr lang="en-US" smtClean="0"/>
              <a:t>Ralph M. Ford and Chris Coulston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EB5B-D646-4AE8-827B-A9E743E57D9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818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Design for Electrical and Computer Engineers (Published by McGraw Hill)</a:t>
            </a:r>
          </a:p>
          <a:p>
            <a:pPr>
              <a:defRPr/>
            </a:pPr>
            <a:r>
              <a:rPr lang="en-US" smtClean="0"/>
              <a:t>Not to be transmitted or reproduced without written consent of authors</a:t>
            </a:r>
          </a:p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2005 </a:t>
            </a:r>
          </a:p>
          <a:p>
            <a:pPr>
              <a:defRPr/>
            </a:pPr>
            <a:r>
              <a:rPr lang="en-US" smtClean="0"/>
              <a:t>Ralph M. Ford and Chris Coulston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7AB8F-1820-41DB-8879-CF9FAF7DE96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3625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Design for Electrical and Computer Engineers (Published by McGraw Hill)</a:t>
            </a:r>
          </a:p>
          <a:p>
            <a:pPr>
              <a:defRPr/>
            </a:pPr>
            <a:r>
              <a:rPr lang="en-US" smtClean="0"/>
              <a:t>Not to be transmitted or reproduced without written consent of authors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2005 </a:t>
            </a:r>
          </a:p>
          <a:p>
            <a:pPr>
              <a:defRPr/>
            </a:pPr>
            <a:r>
              <a:rPr lang="en-US" smtClean="0"/>
              <a:t>Ralph M. Ford and Chris Coulston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60CD4-9F2D-4102-B604-DF7F8C3E077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7413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Design for Electrical and Computer Engineers (Published by McGraw Hill)</a:t>
            </a:r>
          </a:p>
          <a:p>
            <a:pPr>
              <a:defRPr/>
            </a:pPr>
            <a:r>
              <a:rPr lang="en-US" smtClean="0"/>
              <a:t>Not to be transmitted or reproduced without written consent of authors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2005 </a:t>
            </a:r>
          </a:p>
          <a:p>
            <a:pPr>
              <a:defRPr/>
            </a:pPr>
            <a:r>
              <a:rPr lang="en-US" smtClean="0"/>
              <a:t>Ralph M. Ford and Chris Coulston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D19F-D6AD-4F69-9A1E-C5591834D1C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5139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32FB5-8C45-4056-ADE9-7370EF9EA629}" type="datetimeFigureOut">
              <a:rPr lang="en-GB" smtClean="0"/>
              <a:t>09/10/2014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8F44C-8AE8-4872-BED7-635E576961B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7" name="Picture 15" descr="copyright.gif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8675" y="6334125"/>
            <a:ext cx="4048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6" descr="cover.gif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7875" y="0"/>
            <a:ext cx="74612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8194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5" Type="http://schemas.openxmlformats.org/officeDocument/2006/relationships/image" Target="../media/image6.jpeg"/><Relationship Id="rId4" Type="http://schemas.openxmlformats.org/officeDocument/2006/relationships/image" Target="../media/image5.wmf"/><Relationship Id="rId9" Type="http://schemas.openxmlformats.org/officeDocument/2006/relationships/image" Target="../media/image10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77200" cy="1829761"/>
          </a:xfrm>
        </p:spPr>
        <p:txBody>
          <a:bodyPr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dirty="0"/>
              <a:t>Chapter </a:t>
            </a:r>
            <a:r>
              <a:rPr lang="en-US" dirty="0" smtClean="0"/>
              <a:t>6 </a:t>
            </a:r>
            <a:r>
              <a:rPr lang="en-US" dirty="0"/>
              <a:t>– </a:t>
            </a:r>
            <a:r>
              <a:rPr lang="en-US" dirty="0" smtClean="0"/>
              <a:t>System Design II: Behavioral Models</a:t>
            </a:r>
            <a:endParaRPr lang="en-US" dirty="0"/>
          </a:p>
        </p:txBody>
      </p:sp>
      <p:pic>
        <p:nvPicPr>
          <p:cNvPr id="14339" name="Picture 4" descr="co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667000"/>
            <a:ext cx="2974975" cy="3657600"/>
          </a:xfrm>
          <a:prstGeom prst="rect">
            <a:avLst/>
          </a:prstGeom>
          <a:noFill/>
          <a:ln w="762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Example: Light Monitoring System</a:t>
            </a:r>
          </a:p>
        </p:txBody>
      </p:sp>
      <p:sp>
        <p:nvSpPr>
          <p:cNvPr id="24578" name="Rectangle 5"/>
          <p:cNvSpPr>
            <a:spLocks noGrp="1" noChangeArrowheads="1"/>
          </p:cNvSpPr>
          <p:nvPr>
            <p:ph idx="1"/>
          </p:nvPr>
        </p:nvSpPr>
        <p:spPr>
          <a:xfrm>
            <a:off x="762000" y="3352800"/>
            <a:ext cx="7693025" cy="22098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altLang="en-US" dirty="0" smtClean="0"/>
              <a:t>Can you figure out the operation of the system by looking at this</a:t>
            </a:r>
            <a:r>
              <a:rPr lang="en-US" altLang="en-US" dirty="0" smtClean="0"/>
              <a:t>?</a:t>
            </a:r>
          </a:p>
          <a:p>
            <a:pPr marL="0" indent="0">
              <a:spcAft>
                <a:spcPts val="600"/>
              </a:spcAft>
              <a:buNone/>
            </a:pPr>
            <a:endParaRPr lang="en-US" altLang="en-US" dirty="0" smtClean="0"/>
          </a:p>
          <a:p>
            <a:pPr>
              <a:spcAft>
                <a:spcPts val="600"/>
              </a:spcAft>
            </a:pPr>
            <a:r>
              <a:rPr lang="en-US" altLang="en-US" dirty="0" smtClean="0"/>
              <a:t>That is why the flowchart is </a:t>
            </a:r>
            <a:r>
              <a:rPr lang="en-US" altLang="en-US" u="sng" dirty="0" smtClean="0"/>
              <a:t>elegant</a:t>
            </a:r>
            <a:r>
              <a:rPr lang="en-US" altLang="en-US" dirty="0" smtClean="0"/>
              <a:t> and not so lowly</a:t>
            </a:r>
            <a:r>
              <a:rPr lang="en-US" altLang="en-US" dirty="0" smtClean="0"/>
              <a:t>.  </a:t>
            </a:r>
            <a:r>
              <a:rPr lang="en-US" altLang="en-US" sz="2800" dirty="0">
                <a:solidFill>
                  <a:srgbClr val="FF0000"/>
                </a:solidFill>
                <a:latin typeface="Bookman Old Style" panose="02050604050505020204" pitchFamily="18" charset="0"/>
              </a:rPr>
              <a:t>H</a:t>
            </a:r>
            <a:r>
              <a:rPr lang="en-US" altLang="en-US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ah!</a:t>
            </a:r>
            <a:endParaRPr lang="en-US" altLang="en-US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A4AEB8-101D-4607-A195-B83A3DBF8B6A}" type="slidenum">
              <a:rPr lang="en-US" altLang="en-US"/>
              <a:pPr/>
              <a:t>10</a:t>
            </a:fld>
            <a:endParaRPr lang="en-US" altLang="en-US"/>
          </a:p>
        </p:txBody>
      </p:sp>
      <p:pic>
        <p:nvPicPr>
          <p:cNvPr id="24581" name="Picture 4" descr="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71650"/>
            <a:ext cx="8915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Design for Electrical and Computer Engineers (Published by McGraw Hill)</a:t>
            </a:r>
          </a:p>
          <a:p>
            <a:pPr>
              <a:defRPr/>
            </a:pPr>
            <a:r>
              <a:rPr lang="en-US" smtClean="0"/>
              <a:t>Not to be transmitted or reproduced without written consent of authors</a:t>
            </a:r>
          </a:p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2005 </a:t>
            </a:r>
          </a:p>
          <a:p>
            <a:pPr>
              <a:defRPr/>
            </a:pPr>
            <a:r>
              <a:rPr lang="en-US" smtClean="0"/>
              <a:t>Ralph M. Ford and Chris Coulston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7AB8F-1820-41DB-8879-CF9FAF7DE969}" type="slidenum">
              <a:rPr lang="en-US" altLang="en-US" smtClean="0"/>
              <a:pPr/>
              <a:t>11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52" y="947923"/>
            <a:ext cx="7498095" cy="496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17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6.4 Data Flow Diagrams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mtClean="0"/>
              <a:t>Intention is ??? 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mtClean="0"/>
          </a:p>
          <a:p>
            <a:pPr>
              <a:buFont typeface="Wingdings" panose="05000000000000000000" pitchFamily="2" charset="2"/>
              <a:buNone/>
            </a:pPr>
            <a:endParaRPr lang="en-US" altLang="en-US" smtClean="0"/>
          </a:p>
          <a:p>
            <a:r>
              <a:rPr lang="en-US" altLang="en-US" smtClean="0"/>
              <a:t>DFDs can have levels, just like the functional</a:t>
            </a:r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4369867-C790-4662-8243-2B2922FE6A4F}" type="slidenum">
              <a:rPr lang="en-US" altLang="en-US"/>
              <a:pPr/>
              <a:t>12</a:t>
            </a:fld>
            <a:endParaRPr lang="en-US" altLang="en-US"/>
          </a:p>
        </p:txBody>
      </p:sp>
      <p:pic>
        <p:nvPicPr>
          <p:cNvPr id="26629" name="Picture 4" descr="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038600"/>
            <a:ext cx="8153400" cy="125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Example: Video Browsing System</a:t>
            </a:r>
          </a:p>
        </p:txBody>
      </p:sp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95DC73C-329E-426E-AE51-8CAE46D12850}" type="slidenum">
              <a:rPr lang="en-US" altLang="en-US"/>
              <a:pPr/>
              <a:t>13</a:t>
            </a:fld>
            <a:endParaRPr lang="en-US" altLang="en-US"/>
          </a:p>
        </p:txBody>
      </p:sp>
      <p:pic>
        <p:nvPicPr>
          <p:cNvPr id="27652" name="Picture 4" descr="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295400"/>
            <a:ext cx="8259762" cy="491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AutoShape 2"/>
          <p:cNvSpPr>
            <a:spLocks noGrp="1" noChangeArrowheads="1"/>
          </p:cNvSpPr>
          <p:nvPr>
            <p:ph type="title"/>
          </p:nvPr>
        </p:nvSpPr>
        <p:spPr>
          <a:xfrm>
            <a:off x="914400" y="4572000"/>
            <a:ext cx="1943100" cy="914401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The </a:t>
            </a:r>
            <a:r>
              <a:rPr lang="en-US" dirty="0" smtClean="0"/>
              <a:t>Event Table</a:t>
            </a:r>
          </a:p>
        </p:txBody>
      </p:sp>
      <p:graphicFrame>
        <p:nvGraphicFramePr>
          <p:cNvPr id="172138" name="Group 106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75194868"/>
              </p:ext>
            </p:extLst>
          </p:nvPr>
        </p:nvGraphicFramePr>
        <p:xfrm>
          <a:off x="3429000" y="3735765"/>
          <a:ext cx="5562599" cy="2620586"/>
        </p:xfrm>
        <a:graphic>
          <a:graphicData uri="http://schemas.openxmlformats.org/drawingml/2006/table">
            <a:tbl>
              <a:tblPr/>
              <a:tblGrid>
                <a:gridCol w="1333830"/>
                <a:gridCol w="1404998"/>
                <a:gridCol w="1430251"/>
                <a:gridCol w="1393520"/>
              </a:tblGrid>
              <a:tr h="42420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Event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Trigger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Process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Source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</a:tr>
              <a:tr h="793173"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Annotate Video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New Video Arrival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Shot Boundary 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Detection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System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4023"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View Storyboard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Browse Request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Storyboard Preview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User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9399"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View Shot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Shot Preview     Request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Shot Preview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User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7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D41426-48DE-40BB-9DE7-2745CB9765F9}" type="slidenum">
              <a:rPr lang="en-US" altLang="en-US"/>
              <a:pPr/>
              <a:t>14</a:t>
            </a:fld>
            <a:endParaRPr lang="en-US" altLang="en-US"/>
          </a:p>
        </p:txBody>
      </p:sp>
      <p:pic>
        <p:nvPicPr>
          <p:cNvPr id="5" name="Picture 4" descr="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8391"/>
            <a:ext cx="5745162" cy="3420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6.5 Entity Relationship Diagrams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Intention of an ERD is  </a:t>
            </a:r>
          </a:p>
          <a:p>
            <a:endParaRPr lang="en-US" altLang="en-US" smtClean="0"/>
          </a:p>
          <a:p>
            <a:endParaRPr lang="en-US" altLang="en-US" smtClean="0"/>
          </a:p>
          <a:p>
            <a:r>
              <a:rPr lang="en-US" altLang="en-US" smtClean="0"/>
              <a:t>Entities =</a:t>
            </a:r>
          </a:p>
          <a:p>
            <a:endParaRPr lang="en-US" altLang="en-US" smtClean="0"/>
          </a:p>
          <a:p>
            <a:r>
              <a:rPr lang="en-US" altLang="en-US" smtClean="0"/>
              <a:t>Relationships =</a:t>
            </a:r>
          </a:p>
          <a:p>
            <a:endParaRPr lang="en-US" altLang="en-US" smtClean="0"/>
          </a:p>
          <a:p>
            <a:r>
              <a:rPr lang="en-US" altLang="en-US" smtClean="0"/>
              <a:t>Attributes =  </a:t>
            </a:r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1955D22-3F29-4C0C-8E28-02F35B7DE74E}" type="slidenum">
              <a:rPr lang="en-US" altLang="en-US"/>
              <a:pPr/>
              <a:t>15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200" smtClean="0"/>
              <a:t>Example: College Database System</a:t>
            </a:r>
          </a:p>
        </p:txBody>
      </p:sp>
      <p:graphicFrame>
        <p:nvGraphicFramePr>
          <p:cNvPr id="180327" name="Group 10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659240860"/>
              </p:ext>
            </p:extLst>
          </p:nvPr>
        </p:nvGraphicFramePr>
        <p:xfrm>
          <a:off x="838200" y="1295400"/>
          <a:ext cx="7693025" cy="4829811"/>
        </p:xfrm>
        <a:graphic>
          <a:graphicData uri="http://schemas.openxmlformats.org/drawingml/2006/table">
            <a:tbl>
              <a:tblPr/>
              <a:tblGrid>
                <a:gridCol w="1766888"/>
                <a:gridCol w="1893887"/>
                <a:gridCol w="2035175"/>
                <a:gridCol w="1997075"/>
              </a:tblGrid>
              <a:tr h="1089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              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To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     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From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Student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Course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Department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</a:tr>
              <a:tr h="10906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Student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takes:</a:t>
                      </a:r>
                    </a:p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 one to many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major:</a:t>
                      </a:r>
                    </a:p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    1 to ≥1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24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Course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has:</a:t>
                      </a:r>
                    </a:p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one to many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pre-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req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for:</a:t>
                      </a:r>
                    </a:p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   one to any</a:t>
                      </a:r>
                    </a:p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requires:</a:t>
                      </a:r>
                    </a:p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   one to any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offered by:</a:t>
                      </a:r>
                    </a:p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   one to one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90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Department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has majors:</a:t>
                      </a:r>
                    </a:p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 one to many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offers:</a:t>
                      </a:r>
                    </a:p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  one to many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774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mtClean="0"/>
          </a:p>
          <a:p>
            <a:r>
              <a:rPr lang="en-US" altLang="en-US" smtClean="0"/>
              <a:t>Design for Electrical and Computer Engineers (Published by McGraw Hill)</a:t>
            </a:r>
          </a:p>
          <a:p>
            <a:r>
              <a:rPr lang="en-US" altLang="en-US" smtClean="0"/>
              <a:t>Not to be transmitted or reproduced without written consent of authors</a:t>
            </a:r>
          </a:p>
          <a:p>
            <a:endParaRPr lang="en-US" altLang="en-US" smtClean="0"/>
          </a:p>
        </p:txBody>
      </p:sp>
      <p:sp>
        <p:nvSpPr>
          <p:cNvPr id="3177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mtClean="0"/>
              <a:t>Copyright 2005 </a:t>
            </a:r>
          </a:p>
          <a:p>
            <a:r>
              <a:rPr lang="en-US" altLang="en-US" smtClean="0"/>
              <a:t>Ralph M. Ford and Chris Coulston</a:t>
            </a:r>
          </a:p>
        </p:txBody>
      </p:sp>
      <p:sp>
        <p:nvSpPr>
          <p:cNvPr id="3177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45FFEF4-83C6-4DEE-B7F6-C6472DD04B7B}" type="slidenum">
              <a:rPr lang="en-US" altLang="en-US"/>
              <a:pPr/>
              <a:t>16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College Database ERD</a:t>
            </a:r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8C061C6-48FE-4F1A-A5F2-AA804E68DD05}" type="slidenum">
              <a:rPr lang="en-US" altLang="en-US"/>
              <a:pPr/>
              <a:t>17</a:t>
            </a:fld>
            <a:endParaRPr lang="en-US" altLang="en-US"/>
          </a:p>
        </p:txBody>
      </p:sp>
      <p:pic>
        <p:nvPicPr>
          <p:cNvPr id="32772" name="Picture 2" descr="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513" y="990600"/>
            <a:ext cx="7491412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Bookman Old Style" panose="02050604050505020204" pitchFamily="18" charset="0"/>
              </a:rPr>
              <a:t>Try Again</a:t>
            </a:r>
            <a:endParaRPr lang="en-US" dirty="0" smtClean="0">
              <a:latin typeface="Bookman Old Style" panose="02050604050505020204" pitchFamily="18" charset="0"/>
            </a:endParaRPr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8C061C6-48FE-4F1A-A5F2-AA804E68DD05}" type="slidenum">
              <a:rPr lang="en-US" altLang="en-US"/>
              <a:pPr/>
              <a:t>18</a:t>
            </a:fld>
            <a:endParaRPr lang="en-US" altLang="en-US"/>
          </a:p>
        </p:txBody>
      </p:sp>
      <p:pic>
        <p:nvPicPr>
          <p:cNvPr id="32772" name="Picture 2" descr="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513" y="990600"/>
            <a:ext cx="7491412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514600" y="1219200"/>
            <a:ext cx="2514600" cy="2514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6835140" y="2857500"/>
            <a:ext cx="2286000" cy="2019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762000" y="3048000"/>
            <a:ext cx="2286000" cy="1828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2628900" y="4267200"/>
            <a:ext cx="2400300" cy="2590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587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UML - Scenario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altLang="en-US" sz="2800" smtClean="0"/>
              <a:t>Pretty popular idea – web ordering of groceries followed by home delivery.</a:t>
            </a:r>
          </a:p>
          <a:p>
            <a:pPr>
              <a:spcAft>
                <a:spcPts val="600"/>
              </a:spcAft>
            </a:pPr>
            <a:r>
              <a:rPr lang="en-US" altLang="en-US" sz="2800" smtClean="0"/>
              <a:t>The “v-Grocer” system.</a:t>
            </a:r>
          </a:p>
          <a:p>
            <a:pPr>
              <a:spcAft>
                <a:spcPts val="600"/>
              </a:spcAft>
            </a:pPr>
            <a:r>
              <a:rPr lang="en-US" altLang="en-US" sz="2800" smtClean="0"/>
              <a:t>User has a barcode scanner connected to home computer.</a:t>
            </a:r>
          </a:p>
          <a:p>
            <a:pPr>
              <a:spcAft>
                <a:spcPts val="600"/>
              </a:spcAft>
            </a:pPr>
            <a:r>
              <a:rPr lang="en-US" altLang="en-US" sz="2800" smtClean="0"/>
              <a:t>They can scan a used item an automatically order it from the grocery store.</a:t>
            </a:r>
          </a:p>
          <a:p>
            <a:pPr>
              <a:spcAft>
                <a:spcPts val="600"/>
              </a:spcAft>
            </a:pPr>
            <a:r>
              <a:rPr lang="en-US" altLang="en-US" sz="2800" smtClean="0"/>
              <a:t>Place the order and groceries delivered at pre-arranged time.</a:t>
            </a:r>
          </a:p>
        </p:txBody>
      </p:sp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968A279-AE7F-4E50-A9D8-7EA0B0734B42}" type="slidenum">
              <a:rPr lang="en-US" altLang="en-US"/>
              <a:pPr/>
              <a:t>19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6.1 Models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mtClean="0"/>
              <a:t>Models - what do you think of?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mtClean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6E14497-90F2-43FC-9169-5AB4CEE7EAB9}" type="slidenum">
              <a:rPr lang="en-US" altLang="en-US"/>
              <a:pPr/>
              <a:t>2</a:t>
            </a:fld>
            <a:endParaRPr lang="en-US" altLang="en-US"/>
          </a:p>
        </p:txBody>
      </p:sp>
      <p:pic>
        <p:nvPicPr>
          <p:cNvPr id="157703" name="Picture 7" descr="MCPE03894_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752600"/>
            <a:ext cx="1316038" cy="185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7704" name="Picture 8" descr="MCPE03891_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905000"/>
            <a:ext cx="1074738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7706" name="Picture 10" descr="MCj0311198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057400"/>
            <a:ext cx="1812925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7707" name="Picture 11" descr="MPj02897200000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267200"/>
            <a:ext cx="21336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7708" name="Picture 12" descr="MCj02219990000[1]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4267200"/>
            <a:ext cx="1689100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7709" name="Picture 13" descr="MCj02171460000[1]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343400"/>
            <a:ext cx="1814513" cy="153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7710" name="Picture 14" descr="MPj03875810000[1]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038600"/>
            <a:ext cx="125095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7712" name="Picture 16" descr="MPj03901320000[1]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752600"/>
            <a:ext cx="2514600" cy="179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Static View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Object view of software.</a:t>
            </a:r>
          </a:p>
          <a:p>
            <a:pPr>
              <a:lnSpc>
                <a:spcPct val="90000"/>
              </a:lnSpc>
            </a:pPr>
            <a:r>
              <a:rPr lang="en-US" altLang="en-US" b="1" i="1" smtClean="0"/>
              <a:t>Classes</a:t>
            </a:r>
            <a:r>
              <a:rPr lang="en-US" altLang="en-US" smtClean="0"/>
              <a:t> represent 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Data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Methods (functions) that operate on the data</a:t>
            </a:r>
          </a:p>
          <a:p>
            <a:pPr>
              <a:lnSpc>
                <a:spcPct val="90000"/>
              </a:lnSpc>
            </a:pPr>
            <a:r>
              <a:rPr lang="en-US" altLang="en-US" b="1" i="1" smtClean="0"/>
              <a:t>Objects </a:t>
            </a:r>
            <a:r>
              <a:rPr lang="en-US" altLang="en-US" smtClean="0"/>
              <a:t> are</a:t>
            </a:r>
          </a:p>
          <a:p>
            <a:pPr>
              <a:lnSpc>
                <a:spcPct val="90000"/>
              </a:lnSpc>
            </a:pPr>
            <a:endParaRPr lang="en-US" altLang="en-US" smtClean="0"/>
          </a:p>
          <a:p>
            <a:pPr>
              <a:lnSpc>
                <a:spcPct val="90000"/>
              </a:lnSpc>
            </a:pPr>
            <a:endParaRPr lang="en-US" altLang="en-US" smtClean="0"/>
          </a:p>
          <a:p>
            <a:pPr>
              <a:lnSpc>
                <a:spcPct val="90000"/>
              </a:lnSpc>
            </a:pPr>
            <a:endParaRPr lang="en-US" altLang="en-US" smtClean="0"/>
          </a:p>
          <a:p>
            <a:pPr>
              <a:lnSpc>
                <a:spcPct val="90000"/>
              </a:lnSpc>
            </a:pPr>
            <a:endParaRPr lang="en-US" altLang="en-US" smtClean="0"/>
          </a:p>
          <a:p>
            <a:pPr>
              <a:lnSpc>
                <a:spcPct val="90000"/>
              </a:lnSpc>
            </a:pPr>
            <a:r>
              <a:rPr lang="en-US" altLang="en-US" smtClean="0"/>
              <a:t>Can allow for different security levels.</a:t>
            </a:r>
            <a:endParaRPr lang="en-US" altLang="en-US" b="1" i="1" smtClean="0"/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99A186E-EF16-4D3B-935F-3854E39F5836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30575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5846" name="AutoShape 4" descr="6"/>
          <p:cNvSpPr>
            <a:spLocks noChangeAspect="1" noChangeArrowheads="1"/>
          </p:cNvSpPr>
          <p:nvPr/>
        </p:nvSpPr>
        <p:spPr bwMode="auto">
          <a:xfrm>
            <a:off x="3733800" y="3657600"/>
            <a:ext cx="1371600" cy="93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pic>
        <p:nvPicPr>
          <p:cNvPr id="35847" name="Picture 6" descr="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505200"/>
            <a:ext cx="2286000" cy="155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Class Diagram</a:t>
            </a:r>
          </a:p>
        </p:txBody>
      </p:sp>
      <p:sp>
        <p:nvSpPr>
          <p:cNvPr id="36866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mtClean="0"/>
          </a:p>
          <a:p>
            <a:r>
              <a:rPr lang="en-US" altLang="en-US" smtClean="0"/>
              <a:t>Design for Electrical and Computer Engineers (Published by McGraw Hill)</a:t>
            </a:r>
          </a:p>
          <a:p>
            <a:r>
              <a:rPr lang="en-US" altLang="en-US" smtClean="0"/>
              <a:t>Not to be transmitted or reproduced without written consent of authors</a:t>
            </a:r>
          </a:p>
          <a:p>
            <a:endParaRPr lang="en-US" altLang="en-US" smtClean="0"/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Copyright 2005 </a:t>
            </a:r>
          </a:p>
          <a:p>
            <a:r>
              <a:rPr lang="en-US" altLang="en-US"/>
              <a:t>Ralph M. Ford and Chris Coulston</a:t>
            </a:r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07994A9-08DB-4EF2-B06F-5F87C261DA33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36870" name="Rectangle 5"/>
          <p:cNvSpPr>
            <a:spLocks noChangeArrowheads="1"/>
          </p:cNvSpPr>
          <p:nvPr/>
        </p:nvSpPr>
        <p:spPr bwMode="auto">
          <a:xfrm>
            <a:off x="0" y="22431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6871" name="AutoShape 4" descr="6"/>
          <p:cNvSpPr>
            <a:spLocks noChangeAspect="1" noChangeArrowheads="1"/>
          </p:cNvSpPr>
          <p:nvPr/>
        </p:nvSpPr>
        <p:spPr bwMode="auto">
          <a:xfrm>
            <a:off x="1143000" y="1219200"/>
            <a:ext cx="6477000" cy="471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pic>
        <p:nvPicPr>
          <p:cNvPr id="36872" name="Picture 6" descr="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371600"/>
            <a:ext cx="6096000" cy="443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Design for Electrical and Computer Engineers (Published by McGraw Hill)</a:t>
            </a:r>
          </a:p>
          <a:p>
            <a:pPr>
              <a:defRPr/>
            </a:pPr>
            <a:r>
              <a:rPr lang="en-US" smtClean="0"/>
              <a:t>Not to be transmitted or reproduced without written consent of authors</a:t>
            </a:r>
          </a:p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2005 </a:t>
            </a:r>
          </a:p>
          <a:p>
            <a:pPr>
              <a:defRPr/>
            </a:pPr>
            <a:r>
              <a:rPr lang="en-US" smtClean="0"/>
              <a:t>Ralph M. Ford and Chris Coulston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7AB8F-1820-41DB-8879-CF9FAF7DE969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44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AutoShap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2876550" cy="132556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Use-Case View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Intention = </a:t>
            </a:r>
          </a:p>
          <a:p>
            <a:r>
              <a:rPr lang="en-US" altLang="en-US" dirty="0" smtClean="0"/>
              <a:t>Characterized by a Use-Case Diagram</a:t>
            </a:r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E0E3371-D31B-4DA1-89F1-1D3A3559FB4A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21955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7894" name="AutoShape 4" descr="6"/>
          <p:cNvSpPr>
            <a:spLocks noChangeAspect="1" noChangeArrowheads="1"/>
          </p:cNvSpPr>
          <p:nvPr/>
        </p:nvSpPr>
        <p:spPr bwMode="auto">
          <a:xfrm>
            <a:off x="1905000" y="2438400"/>
            <a:ext cx="5181600" cy="359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pic>
        <p:nvPicPr>
          <p:cNvPr id="37895" name="Picture 6" descr="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514600"/>
            <a:ext cx="5638800" cy="391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133600" y="1817608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Who’s involved in which activities</a:t>
            </a:r>
            <a:endParaRPr lang="en-GB" dirty="0">
              <a:latin typeface="Bookman Old Style" panose="02050604050505020204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2133600" y="5486400"/>
            <a:ext cx="838200" cy="545465"/>
          </a:xfrm>
          <a:prstGeom prst="straightConnector1">
            <a:avLst/>
          </a:prstGeom>
          <a:ln w="793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576060" y="1150740"/>
            <a:ext cx="16573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“Use-Case”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= activity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or procedure</a:t>
            </a:r>
            <a:endParaRPr lang="en-GB" dirty="0">
              <a:solidFill>
                <a:srgbClr val="00B05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657600" y="5650865"/>
            <a:ext cx="685800" cy="381000"/>
          </a:xfrm>
          <a:prstGeom prst="straightConnector1">
            <a:avLst/>
          </a:prstGeom>
          <a:ln w="793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5181600" y="2054225"/>
            <a:ext cx="1981200" cy="1470978"/>
          </a:xfrm>
          <a:prstGeom prst="straightConnector1">
            <a:avLst/>
          </a:prstGeom>
          <a:ln w="793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457450" y="6035694"/>
            <a:ext cx="1657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Actors     or Agents</a:t>
            </a:r>
            <a:endParaRPr lang="en-GB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Use-Case Description</a:t>
            </a:r>
          </a:p>
        </p:txBody>
      </p:sp>
      <p:graphicFrame>
        <p:nvGraphicFramePr>
          <p:cNvPr id="188480" name="Group 64"/>
          <p:cNvGraphicFramePr>
            <a:graphicFrameLocks noGrp="1"/>
          </p:cNvGraphicFramePr>
          <p:nvPr>
            <p:ph type="tbl" idx="1"/>
          </p:nvPr>
        </p:nvGraphicFramePr>
        <p:xfrm>
          <a:off x="457200" y="1295400"/>
          <a:ext cx="8074025" cy="4791075"/>
        </p:xfrm>
        <a:graphic>
          <a:graphicData uri="http://schemas.openxmlformats.org/drawingml/2006/table">
            <a:tbl>
              <a:tblPr/>
              <a:tblGrid>
                <a:gridCol w="1854394"/>
                <a:gridCol w="6219631"/>
              </a:tblGrid>
              <a:tr h="5588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Use-Case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WebOrder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Actors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Customer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Times New Roman" pitchFamily="18" charset="0"/>
                          <a:cs typeface="Courier New" pitchFamily="49" charset="0"/>
                        </a:rPr>
                        <a:t>,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Database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Times New Roman" pitchFamily="18" charset="0"/>
                          <a:cs typeface="Courier New" pitchFamily="49" charset="0"/>
                        </a:rPr>
                        <a:t>, and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WebServer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56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Description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Times New Roman" pitchFamily="18" charset="0"/>
                          <a:cs typeface="Courier New" pitchFamily="49" charset="0"/>
                        </a:rPr>
                        <a:t>This use-case occurs when a customer submits an order via the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WebServer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Times New Roman" pitchFamily="18" charset="0"/>
                          <a:cs typeface="Courier New" pitchFamily="49" charset="0"/>
                        </a:rPr>
                        <a:t>. If it is a new customer, the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WebServer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Times New Roman" pitchFamily="18" charset="0"/>
                          <a:cs typeface="Courier New" pitchFamily="49" charset="0"/>
                        </a:rPr>
                        <a:t> prompts them to establish an account and their customer information is stored in the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Database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Times New Roman" pitchFamily="18" charset="0"/>
                          <a:cs typeface="Courier New" pitchFamily="49" charset="0"/>
                        </a:rPr>
                        <a:t> as a new entry. If they are an existing customer, they have the opportunity to update their personal information.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Stimulus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Times New Roman" pitchFamily="18" charset="0"/>
                          <a:cs typeface="Courier New" pitchFamily="49" charset="0"/>
                        </a:rPr>
                        <a:t>Customer order via the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GroceryCart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Times New Roman" pitchFamily="18" charset="0"/>
                          <a:cs typeface="Courier New" pitchFamily="49" charset="0"/>
                        </a:rPr>
                        <a:t>.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90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Response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Times New Roman" pitchFamily="18" charset="0"/>
                          <a:cs typeface="Courier New" pitchFamily="49" charset="0"/>
                        </a:rPr>
                        <a:t>Verify payment, availability of order items, and if successful trigger the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AssembleOrder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Times New Roman" pitchFamily="18" charset="0"/>
                          <a:cs typeface="Courier New" pitchFamily="49" charset="0"/>
                        </a:rPr>
                        <a:t> use-case.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93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66D056-724C-415F-B519-4315B48CD0EF}" type="slidenum">
              <a:rPr lang="en-US" altLang="en-US"/>
              <a:pPr/>
              <a:t>24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State Machine View</a:t>
            </a:r>
          </a:p>
        </p:txBody>
      </p:sp>
      <p:sp>
        <p:nvSpPr>
          <p:cNvPr id="3993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20D9B7E-0FA6-4EEB-AAA7-8616B5099C0E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39940" name="Rectangle 5"/>
          <p:cNvSpPr>
            <a:spLocks noChangeArrowheads="1"/>
          </p:cNvSpPr>
          <p:nvPr/>
        </p:nvSpPr>
        <p:spPr bwMode="auto">
          <a:xfrm>
            <a:off x="0" y="24907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9941" name="AutoShape 4" descr="6"/>
          <p:cNvSpPr>
            <a:spLocks noChangeAspect="1" noChangeArrowheads="1"/>
          </p:cNvSpPr>
          <p:nvPr/>
        </p:nvSpPr>
        <p:spPr bwMode="auto">
          <a:xfrm>
            <a:off x="2514600" y="1447800"/>
            <a:ext cx="4052888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pic>
        <p:nvPicPr>
          <p:cNvPr id="39942" name="Picture 6" descr="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700" y="1371600"/>
            <a:ext cx="4584700" cy="465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Activity View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295400"/>
            <a:ext cx="7693025" cy="1143000"/>
          </a:xfrm>
        </p:spPr>
        <p:txBody>
          <a:bodyPr/>
          <a:lstStyle/>
          <a:p>
            <a:r>
              <a:rPr lang="en-US" altLang="en-US" smtClean="0"/>
              <a:t>Intention = describe a sequence of activities needed to complete a task.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mtClean="0"/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D50424B-FB4A-458C-B692-7480E7E52619}" type="slidenum">
              <a:rPr lang="en-US" altLang="en-US"/>
              <a:pPr/>
              <a:t>26</a:t>
            </a:fld>
            <a:endParaRPr lang="en-US" altLang="en-US"/>
          </a:p>
        </p:txBody>
      </p:sp>
      <p:pic>
        <p:nvPicPr>
          <p:cNvPr id="40965" name="Picture 4" descr="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412" y="2193924"/>
            <a:ext cx="8610600" cy="138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45820" y="4176425"/>
            <a:ext cx="73837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This is really just a Petri Net used very badly.</a:t>
            </a:r>
          </a:p>
          <a:p>
            <a:endParaRPr lang="en-US" sz="24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Look up “Petri Net”.</a:t>
            </a:r>
            <a:endParaRPr lang="en-GB" sz="24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Interaction View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Intention = to show interaction between objects (when they must cooperate to do something useful).</a:t>
            </a:r>
          </a:p>
          <a:p>
            <a:r>
              <a:rPr lang="en-US" altLang="en-US" smtClean="0"/>
              <a:t>Use either a </a:t>
            </a:r>
            <a:r>
              <a:rPr lang="en-US" altLang="en-US" b="1" i="1" smtClean="0"/>
              <a:t>collaboration</a:t>
            </a:r>
            <a:r>
              <a:rPr lang="en-US" altLang="en-US" smtClean="0"/>
              <a:t> or</a:t>
            </a:r>
            <a:r>
              <a:rPr lang="en-US" altLang="en-US" b="1" i="1" smtClean="0"/>
              <a:t> sequence</a:t>
            </a:r>
            <a:r>
              <a:rPr lang="en-US" altLang="en-US" smtClean="0"/>
              <a:t> diagram.</a:t>
            </a:r>
          </a:p>
          <a:p>
            <a:r>
              <a:rPr lang="en-US" altLang="en-US" smtClean="0"/>
              <a:t>This example is for the </a:t>
            </a:r>
            <a:r>
              <a:rPr lang="en-US" altLang="en-US" b="1" smtClean="0"/>
              <a:t>WebOrder </a:t>
            </a:r>
            <a:r>
              <a:rPr lang="en-US" altLang="en-US" smtClean="0"/>
              <a:t>use-case.</a:t>
            </a:r>
          </a:p>
        </p:txBody>
      </p:sp>
      <p:sp>
        <p:nvSpPr>
          <p:cNvPr id="4198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792F987-608F-4B6E-AD93-EDFFA6E18FB2}" type="slidenum">
              <a:rPr lang="en-US" altLang="en-US"/>
              <a:pPr/>
              <a:t>27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Design for Electrical and Computer Engineers (Published by McGraw Hill)</a:t>
            </a:r>
          </a:p>
          <a:p>
            <a:pPr>
              <a:defRPr/>
            </a:pPr>
            <a:r>
              <a:rPr lang="en-US" smtClean="0"/>
              <a:t>Not to be transmitted or reproduced without written consent of authors</a:t>
            </a:r>
          </a:p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2005 </a:t>
            </a:r>
          </a:p>
          <a:p>
            <a:pPr>
              <a:defRPr/>
            </a:pPr>
            <a:r>
              <a:rPr lang="en-US" smtClean="0"/>
              <a:t>Ralph M. Ford and Chris Coulston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7AB8F-1820-41DB-8879-CF9FAF7DE969}" type="slidenum">
              <a:rPr lang="en-US" altLang="en-US" smtClean="0"/>
              <a:pPr/>
              <a:t>28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143000"/>
            <a:ext cx="6850102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94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Design for Electrical and Computer Engineers (Published by McGraw Hill)</a:t>
            </a:r>
          </a:p>
          <a:p>
            <a:pPr>
              <a:defRPr/>
            </a:pPr>
            <a:r>
              <a:rPr lang="en-US" smtClean="0"/>
              <a:t>Not to be transmitted or reproduced without written consent of authors</a:t>
            </a:r>
          </a:p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2005 </a:t>
            </a:r>
          </a:p>
          <a:p>
            <a:pPr>
              <a:defRPr/>
            </a:pPr>
            <a:r>
              <a:rPr lang="en-US" smtClean="0"/>
              <a:t>Ralph M. Ford and Chris Coulston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7AB8F-1820-41DB-8879-CF9FAF7DE969}" type="slidenum">
              <a:rPr lang="en-US" altLang="en-US" smtClean="0"/>
              <a:pPr/>
              <a:t>29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09800"/>
            <a:ext cx="8708198" cy="2754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45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400" dirty="0" smtClean="0">
                <a:latin typeface="Bookman Old Style" panose="02050604050505020204" pitchFamily="18" charset="0"/>
              </a:rPr>
              <a:t>A model behaves like (some part of) the intended</a:t>
            </a:r>
            <a:br>
              <a:rPr lang="en-US" sz="2400" dirty="0" smtClean="0">
                <a:latin typeface="Bookman Old Style" panose="02050604050505020204" pitchFamily="18" charset="0"/>
              </a:rPr>
            </a:br>
            <a:r>
              <a:rPr lang="en-US" sz="2400" dirty="0" smtClean="0">
                <a:latin typeface="Bookman Old Style" panose="02050604050505020204" pitchFamily="18" charset="0"/>
              </a:rPr>
              <a:t>system, but in a more convenient way.</a:t>
            </a:r>
            <a:endParaRPr lang="en-US" sz="2400" dirty="0" smtClean="0">
              <a:latin typeface="Bookman Old Style" panose="02050604050505020204" pitchFamily="18" charset="0"/>
            </a:endParaRPr>
          </a:p>
        </p:txBody>
      </p:sp>
      <p:sp>
        <p:nvSpPr>
          <p:cNvPr id="1587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smtClean="0"/>
              <a:t>A good model should be </a:t>
            </a:r>
          </a:p>
          <a:p>
            <a:pPr>
              <a:lnSpc>
                <a:spcPct val="80000"/>
              </a:lnSpc>
            </a:pPr>
            <a:r>
              <a:rPr lang="en-US" altLang="en-US" sz="2400" smtClean="0"/>
              <a:t>Abstract</a:t>
            </a:r>
          </a:p>
          <a:p>
            <a:pPr>
              <a:lnSpc>
                <a:spcPct val="80000"/>
              </a:lnSpc>
            </a:pPr>
            <a:r>
              <a:rPr lang="en-US" altLang="en-US" sz="2400" smtClean="0"/>
              <a:t>Unambiguous</a:t>
            </a:r>
          </a:p>
          <a:p>
            <a:pPr>
              <a:lnSpc>
                <a:spcPct val="80000"/>
              </a:lnSpc>
            </a:pPr>
            <a:r>
              <a:rPr lang="en-US" altLang="en-US" sz="2400" smtClean="0"/>
              <a:t>Allow for innovation</a:t>
            </a:r>
          </a:p>
          <a:p>
            <a:pPr>
              <a:lnSpc>
                <a:spcPct val="80000"/>
              </a:lnSpc>
            </a:pPr>
            <a:r>
              <a:rPr lang="en-US" altLang="en-US" sz="2400" smtClean="0"/>
              <a:t>Standardized</a:t>
            </a:r>
          </a:p>
          <a:p>
            <a:pPr>
              <a:lnSpc>
                <a:spcPct val="80000"/>
              </a:lnSpc>
            </a:pPr>
            <a:r>
              <a:rPr lang="en-US" altLang="en-US" sz="2400" smtClean="0"/>
              <a:t>Facilitate good communication</a:t>
            </a:r>
          </a:p>
          <a:p>
            <a:pPr>
              <a:lnSpc>
                <a:spcPct val="80000"/>
              </a:lnSpc>
            </a:pPr>
            <a:r>
              <a:rPr lang="en-US" altLang="en-US" sz="2400" smtClean="0"/>
              <a:t>Modifiable</a:t>
            </a:r>
          </a:p>
          <a:p>
            <a:pPr>
              <a:lnSpc>
                <a:spcPct val="80000"/>
              </a:lnSpc>
            </a:pPr>
            <a:r>
              <a:rPr lang="en-US" altLang="en-US" sz="2400" smtClean="0"/>
              <a:t>Remove unnecessary details &amp; show important features</a:t>
            </a:r>
          </a:p>
          <a:p>
            <a:pPr>
              <a:lnSpc>
                <a:spcPct val="80000"/>
              </a:lnSpc>
            </a:pPr>
            <a:r>
              <a:rPr lang="en-US" altLang="en-US" sz="2400" smtClean="0"/>
              <a:t>Break system into sub-problems.</a:t>
            </a:r>
          </a:p>
          <a:p>
            <a:pPr>
              <a:lnSpc>
                <a:spcPct val="80000"/>
              </a:lnSpc>
            </a:pPr>
            <a:r>
              <a:rPr lang="en-US" altLang="en-US" sz="2400" smtClean="0"/>
              <a:t>Substitute sequence of actions by a single action.</a:t>
            </a:r>
          </a:p>
          <a:p>
            <a:pPr>
              <a:lnSpc>
                <a:spcPct val="80000"/>
              </a:lnSpc>
            </a:pPr>
            <a:r>
              <a:rPr lang="en-US" altLang="en-US" sz="2400" smtClean="0"/>
              <a:t>Assist in verification</a:t>
            </a:r>
          </a:p>
          <a:p>
            <a:pPr>
              <a:lnSpc>
                <a:spcPct val="80000"/>
              </a:lnSpc>
            </a:pPr>
            <a:r>
              <a:rPr lang="en-US" altLang="en-US" sz="2400" smtClean="0"/>
              <a:t>Assist in validation</a:t>
            </a:r>
          </a:p>
          <a:p>
            <a:pPr>
              <a:lnSpc>
                <a:spcPct val="80000"/>
              </a:lnSpc>
            </a:pPr>
            <a:endParaRPr lang="en-US" altLang="en-US" sz="2400" smtClean="0"/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961BBBF-3509-4166-876A-190CBDDD0779}" type="slidenum">
              <a:rPr lang="en-US" altLang="en-US"/>
              <a:pPr/>
              <a:t>3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AutoShape 2"/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524750" cy="5492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Physical View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914401"/>
            <a:ext cx="8229600" cy="1828799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altLang="en-US" sz="2800" dirty="0" smtClean="0"/>
              <a:t>Show the physical components that constitute the system.</a:t>
            </a:r>
          </a:p>
          <a:p>
            <a:pPr>
              <a:spcAft>
                <a:spcPts val="600"/>
              </a:spcAft>
            </a:pPr>
            <a:r>
              <a:rPr lang="en-US" altLang="en-US" sz="2800" dirty="0" smtClean="0"/>
              <a:t>Can think of this much more generally than presentation in UML.</a:t>
            </a:r>
          </a:p>
        </p:txBody>
      </p:sp>
      <p:sp>
        <p:nvSpPr>
          <p:cNvPr id="4301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67C2A03-4A4D-453E-A06F-568C05A731E6}" type="slidenum">
              <a:rPr lang="en-US" altLang="en-US"/>
              <a:pPr/>
              <a:t>30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895600"/>
            <a:ext cx="8863544" cy="3124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6.8 Summary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altLang="en-US" sz="2800" smtClean="0"/>
              <a:t>Models are an abstraction of system.</a:t>
            </a:r>
          </a:p>
          <a:p>
            <a:pPr>
              <a:spcAft>
                <a:spcPts val="600"/>
              </a:spcAft>
            </a:pPr>
            <a:r>
              <a:rPr lang="en-US" altLang="en-US" sz="2800" smtClean="0"/>
              <a:t>Models can be thought of as a design specification.</a:t>
            </a:r>
          </a:p>
          <a:p>
            <a:pPr>
              <a:spcAft>
                <a:spcPts val="600"/>
              </a:spcAft>
            </a:pPr>
            <a:r>
              <a:rPr lang="en-US" altLang="en-US" sz="2800" smtClean="0"/>
              <a:t>Models have different intentions for describing behavior.</a:t>
            </a:r>
          </a:p>
          <a:p>
            <a:pPr>
              <a:spcAft>
                <a:spcPts val="600"/>
              </a:spcAft>
            </a:pPr>
            <a:r>
              <a:rPr lang="en-US" altLang="en-US" sz="2800" smtClean="0"/>
              <a:t>Models should encourage innovation and provide for clear documentation.</a:t>
            </a:r>
          </a:p>
        </p:txBody>
      </p:sp>
      <p:sp>
        <p:nvSpPr>
          <p:cNvPr id="4505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885CD94-DB3F-4AA1-B750-DDC346C6E4B7}" type="slidenum">
              <a:rPr lang="en-US" altLang="en-US"/>
              <a:pPr/>
              <a:t>31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447800"/>
            <a:ext cx="7872217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458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Design for Electrical and Computer Engineers (Published by McGraw Hill)</a:t>
            </a:r>
          </a:p>
          <a:p>
            <a:pPr>
              <a:defRPr/>
            </a:pPr>
            <a:r>
              <a:rPr lang="en-US" smtClean="0"/>
              <a:t>Not to be transmitted or reproduced without written consent of authors</a:t>
            </a:r>
          </a:p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2005 </a:t>
            </a:r>
          </a:p>
          <a:p>
            <a:pPr>
              <a:defRPr/>
            </a:pPr>
            <a:r>
              <a:rPr lang="en-US" smtClean="0"/>
              <a:t>Ralph M. Ford and Chris Coulston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7AB8F-1820-41DB-8879-CF9FAF7DE969}" type="slidenum">
              <a:rPr lang="en-US" altLang="en-US" smtClean="0"/>
              <a:pPr/>
              <a:t>5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62" y="838200"/>
            <a:ext cx="8661676" cy="314241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162" y="3980611"/>
            <a:ext cx="8661676" cy="97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90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AutoShape 2"/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85407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6.2 State Diagrams</a:t>
            </a:r>
            <a:br>
              <a:rPr lang="en-US" dirty="0"/>
            </a:br>
            <a:r>
              <a:rPr lang="en-US" dirty="0"/>
              <a:t>Example</a:t>
            </a:r>
            <a:r>
              <a:rPr lang="en-US" dirty="0" smtClean="0"/>
              <a:t>: Vending Machine</a:t>
            </a:r>
          </a:p>
        </p:txBody>
      </p:sp>
      <p:pic>
        <p:nvPicPr>
          <p:cNvPr id="21508" name="Picture 4" descr="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143000"/>
            <a:ext cx="3505200" cy="511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flipH="1">
            <a:off x="4876800" y="1371600"/>
            <a:ext cx="1371600" cy="228600"/>
          </a:xfrm>
          <a:prstGeom prst="straightConnector1">
            <a:avLst/>
          </a:prstGeom>
          <a:ln w="793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133600" y="1997074"/>
            <a:ext cx="2133600" cy="380999"/>
          </a:xfrm>
          <a:prstGeom prst="straightConnector1">
            <a:avLst/>
          </a:prstGeom>
          <a:ln w="793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133600" y="1997074"/>
            <a:ext cx="2133600" cy="1279526"/>
          </a:xfrm>
          <a:prstGeom prst="straightConnector1">
            <a:avLst/>
          </a:prstGeom>
          <a:ln w="793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5715000" y="2187573"/>
            <a:ext cx="2057400" cy="555627"/>
          </a:xfrm>
          <a:prstGeom prst="straightConnector1">
            <a:avLst/>
          </a:prstGeom>
          <a:ln w="793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5715000" y="2743200"/>
            <a:ext cx="2057400" cy="1066800"/>
          </a:xfrm>
          <a:prstGeom prst="straightConnector1">
            <a:avLst/>
          </a:prstGeom>
          <a:ln w="793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6248400" y="4158934"/>
            <a:ext cx="1238250" cy="597215"/>
          </a:xfrm>
          <a:prstGeom prst="straightConnector1">
            <a:avLst/>
          </a:prstGeom>
          <a:ln w="793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4587240" y="4756149"/>
            <a:ext cx="2899410" cy="780422"/>
          </a:xfrm>
          <a:prstGeom prst="straightConnector1">
            <a:avLst/>
          </a:prstGeom>
          <a:ln w="793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138238" y="1542056"/>
            <a:ext cx="18173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Steady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Discrete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“States”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248400" y="1071047"/>
            <a:ext cx="1657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Start Here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(also a state)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239000" y="2267505"/>
            <a:ext cx="1657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Transitions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486650" y="4141292"/>
            <a:ext cx="16573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Inputs that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Cause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transitions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79095" y="4572477"/>
            <a:ext cx="21907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Where are the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outputs?</a:t>
            </a:r>
            <a:endParaRPr lang="en-GB" sz="2400" dirty="0">
              <a:solidFill>
                <a:srgbClr val="FF0000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046923" y="3810000"/>
            <a:ext cx="2413635" cy="380999"/>
          </a:xfrm>
          <a:prstGeom prst="straightConnector1">
            <a:avLst/>
          </a:prstGeom>
          <a:ln w="793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47675" y="2980322"/>
            <a:ext cx="19240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</a:rPr>
              <a:t>Just names of states. Should not have confused the issue</a:t>
            </a:r>
            <a:endParaRPr lang="en-GB" sz="16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AutoShape 2"/>
          <p:cNvSpPr>
            <a:spLocks noGrp="1" noChangeArrowheads="1"/>
          </p:cNvSpPr>
          <p:nvPr>
            <p:ph type="title"/>
          </p:nvPr>
        </p:nvSpPr>
        <p:spPr>
          <a:xfrm>
            <a:off x="411480" y="193766"/>
            <a:ext cx="7886700" cy="85407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latin typeface="Bookman Old Style" panose="02050604050505020204" pitchFamily="18" charset="0"/>
              </a:rPr>
              <a:t>We’ll try doing it properly.</a:t>
            </a:r>
            <a:endParaRPr lang="en-US" dirty="0" smtClean="0">
              <a:latin typeface="Bookman Old Style" panose="02050604050505020204" pitchFamily="18" charset="0"/>
            </a:endParaRPr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76ED2A3-6692-457F-B186-A23E4FE0B5D5}" type="slidenum">
              <a:rPr lang="en-US" altLang="en-US"/>
              <a:pPr/>
              <a:t>7</a:t>
            </a:fld>
            <a:endParaRPr lang="en-US" altLang="en-US"/>
          </a:p>
        </p:txBody>
      </p:sp>
      <p:pic>
        <p:nvPicPr>
          <p:cNvPr id="21508" name="Picture 4" descr="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143000"/>
            <a:ext cx="3505200" cy="511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6553200" y="1154430"/>
            <a:ext cx="19621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solidFill>
                  <a:srgbClr val="00B050"/>
                </a:solidFill>
              </a:rPr>
              <a:t>Moore Machine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Outputs on transitions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53200" y="2777132"/>
            <a:ext cx="19621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solidFill>
                  <a:srgbClr val="00B050"/>
                </a:solidFill>
              </a:rPr>
              <a:t>Mealy Machine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Outputs for states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4267200" y="1524000"/>
            <a:ext cx="762000" cy="381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4354830" y="1574363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$0.00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202430" y="1154430"/>
            <a:ext cx="914400" cy="3606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5029200" y="1143000"/>
            <a:ext cx="381000" cy="381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5345430" y="991255"/>
            <a:ext cx="217170" cy="20276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657600" y="1728251"/>
            <a:ext cx="6096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737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Design for Electrical and Computer Engineers (Published by McGraw Hill)</a:t>
            </a:r>
          </a:p>
          <a:p>
            <a:pPr>
              <a:defRPr/>
            </a:pPr>
            <a:r>
              <a:rPr lang="en-US" smtClean="0"/>
              <a:t>Not to be transmitted or reproduced without written consent of authors</a:t>
            </a:r>
          </a:p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2005 </a:t>
            </a:r>
          </a:p>
          <a:p>
            <a:pPr>
              <a:defRPr/>
            </a:pPr>
            <a:r>
              <a:rPr lang="en-US" smtClean="0"/>
              <a:t>Ralph M. Ford and Chris Coulston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7AB8F-1820-41DB-8879-CF9FAF7DE969}" type="slidenum">
              <a:rPr lang="en-US" altLang="en-US" smtClean="0"/>
              <a:pPr/>
              <a:t>8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3050" y="1676400"/>
            <a:ext cx="2209800" cy="3295650"/>
          </a:xfrm>
          <a:prstGeom prst="rect">
            <a:avLst/>
          </a:prstGeom>
        </p:spPr>
      </p:pic>
      <p:sp>
        <p:nvSpPr>
          <p:cNvPr id="8" name="AutoShape 2"/>
          <p:cNvSpPr txBox="1">
            <a:spLocks noChangeArrowheads="1"/>
          </p:cNvSpPr>
          <p:nvPr/>
        </p:nvSpPr>
        <p:spPr>
          <a:xfrm>
            <a:off x="411480" y="914400"/>
            <a:ext cx="7886700" cy="43434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800" dirty="0" smtClean="0">
                <a:latin typeface="Bookman Old Style" panose="02050604050505020204" pitchFamily="18" charset="0"/>
              </a:rPr>
              <a:t>Does not have to be graphical</a:t>
            </a:r>
          </a:p>
          <a:p>
            <a:pPr fontAlgn="auto">
              <a:spcAft>
                <a:spcPts val="0"/>
              </a:spcAft>
              <a:defRPr/>
            </a:pPr>
            <a:endParaRPr lang="en-US" sz="2800" dirty="0">
              <a:latin typeface="Bookman Old Style" panose="02050604050505020204" pitchFamily="18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2800" dirty="0" smtClean="0">
                <a:latin typeface="Bookman Old Style" panose="02050604050505020204" pitchFamily="18" charset="0"/>
              </a:rPr>
              <a:t>Refined to a science with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800" dirty="0" smtClean="0">
                <a:latin typeface="Bookman Old Style" panose="02050604050505020204" pitchFamily="18" charset="0"/>
              </a:rPr>
              <a:t>lots of theory</a:t>
            </a:r>
          </a:p>
          <a:p>
            <a:pPr fontAlgn="auto">
              <a:spcAft>
                <a:spcPts val="0"/>
              </a:spcAft>
              <a:defRPr/>
            </a:pPr>
            <a:endParaRPr lang="en-US" sz="2800" dirty="0">
              <a:latin typeface="Bookman Old Style" panose="02050604050505020204" pitchFamily="18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2800" dirty="0" smtClean="0">
                <a:latin typeface="Bookman Old Style" panose="02050604050505020204" pitchFamily="18" charset="0"/>
              </a:rPr>
              <a:t>A lot like a programming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800" dirty="0" smtClean="0">
                <a:latin typeface="Bookman Old Style" panose="02050604050505020204" pitchFamily="18" charset="0"/>
              </a:rPr>
              <a:t>language.</a:t>
            </a:r>
            <a:endParaRPr lang="en-US" sz="2800" dirty="0" smtClean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58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AutoShap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539874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400" dirty="0" smtClean="0">
                <a:latin typeface="Bookman Old Style" panose="02050604050505020204" pitchFamily="18" charset="0"/>
              </a:rPr>
              <a:t>Flowcharts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Symbols:</a:t>
            </a:r>
            <a:endParaRPr lang="en-US" dirty="0" smtClean="0"/>
          </a:p>
        </p:txBody>
      </p:sp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C03D82F-DC24-4FD3-B2D5-82A53BF76250}" type="slidenum">
              <a:rPr lang="en-US" altLang="en-US"/>
              <a:pPr/>
              <a:t>9</a:t>
            </a:fld>
            <a:endParaRPr lang="en-US" altLang="en-US"/>
          </a:p>
        </p:txBody>
      </p:sp>
      <p:pic>
        <p:nvPicPr>
          <p:cNvPr id="23556" name="Picture 4" descr="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25" y="2286000"/>
            <a:ext cx="8613775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1428</TotalTime>
  <Words>939</Words>
  <Application>Microsoft Office PowerPoint</Application>
  <PresentationFormat>On-screen Show (4:3)</PresentationFormat>
  <Paragraphs>232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Arial</vt:lpstr>
      <vt:lpstr>Bookman Old Style</vt:lpstr>
      <vt:lpstr>Calibri</vt:lpstr>
      <vt:lpstr>Calibri Light</vt:lpstr>
      <vt:lpstr>Courier New</vt:lpstr>
      <vt:lpstr>Palatino Linotype</vt:lpstr>
      <vt:lpstr>Times New Roman</vt:lpstr>
      <vt:lpstr>Wingdings</vt:lpstr>
      <vt:lpstr>Office Theme</vt:lpstr>
      <vt:lpstr>Chapter 6 – System Design II: Behavioral Models</vt:lpstr>
      <vt:lpstr>6.1 Models</vt:lpstr>
      <vt:lpstr>A model behaves like (some part of) the intended system, but in a more convenient way.</vt:lpstr>
      <vt:lpstr>PowerPoint Presentation</vt:lpstr>
      <vt:lpstr>PowerPoint Presentation</vt:lpstr>
      <vt:lpstr>6.2 State Diagrams Example: Vending Machine</vt:lpstr>
      <vt:lpstr>We’ll try doing it properly.</vt:lpstr>
      <vt:lpstr>PowerPoint Presentation</vt:lpstr>
      <vt:lpstr>Flowcharts   Symbols:</vt:lpstr>
      <vt:lpstr>Example: Light Monitoring System</vt:lpstr>
      <vt:lpstr>PowerPoint Presentation</vt:lpstr>
      <vt:lpstr>6.4 Data Flow Diagrams</vt:lpstr>
      <vt:lpstr>Example: Video Browsing System</vt:lpstr>
      <vt:lpstr>The Event Table</vt:lpstr>
      <vt:lpstr>6.5 Entity Relationship Diagrams</vt:lpstr>
      <vt:lpstr>Example: College Database System</vt:lpstr>
      <vt:lpstr>College Database ERD</vt:lpstr>
      <vt:lpstr>Try Again</vt:lpstr>
      <vt:lpstr>UML - Scenario</vt:lpstr>
      <vt:lpstr>Static View</vt:lpstr>
      <vt:lpstr>Class Diagram</vt:lpstr>
      <vt:lpstr>PowerPoint Presentation</vt:lpstr>
      <vt:lpstr>Use-Case View</vt:lpstr>
      <vt:lpstr>Use-Case Description</vt:lpstr>
      <vt:lpstr>State Machine View</vt:lpstr>
      <vt:lpstr>Activity View</vt:lpstr>
      <vt:lpstr>Interaction View</vt:lpstr>
      <vt:lpstr>PowerPoint Presentation</vt:lpstr>
      <vt:lpstr>PowerPoint Presentation</vt:lpstr>
      <vt:lpstr>Physical View</vt:lpstr>
      <vt:lpstr>6.8 Summary</vt:lpstr>
    </vt:vector>
  </TitlesOfParts>
  <Company>Penn State Erie, The Behrend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Windows User</cp:lastModifiedBy>
  <cp:revision>61</cp:revision>
  <cp:lastPrinted>2014-10-04T23:08:18Z</cp:lastPrinted>
  <dcterms:created xsi:type="dcterms:W3CDTF">2003-09-10T19:09:27Z</dcterms:created>
  <dcterms:modified xsi:type="dcterms:W3CDTF">2014-10-09T23:58:06Z</dcterms:modified>
</cp:coreProperties>
</file>