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3"/>
  </p:notesMasterIdLst>
  <p:sldIdLst>
    <p:sldId id="256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2" r:id="rId11"/>
    <p:sldId id="273" r:id="rId12"/>
    <p:sldId id="267" r:id="rId13"/>
    <p:sldId id="270" r:id="rId14"/>
    <p:sldId id="271" r:id="rId15"/>
    <p:sldId id="274" r:id="rId16"/>
    <p:sldId id="276" r:id="rId17"/>
    <p:sldId id="277" r:id="rId18"/>
    <p:sldId id="278" r:id="rId19"/>
    <p:sldId id="279" r:id="rId20"/>
    <p:sldId id="280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C0BD5-4649-5942-935A-B12A65700DC8}" type="datetimeFigureOut">
              <a:rPr lang="en-US" smtClean="0"/>
              <a:t>9/8/14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4DAA9-0225-C640-9EF6-97E7F1D26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5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Pricing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FortiGuard Services simple licensing and pricing model maintained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FortiGate more performance, more features, same aggressive pricing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No complex feature enablement</a:t>
            </a:r>
          </a:p>
          <a:p>
            <a:r>
              <a:rPr lang="en-US" dirty="0">
                <a:latin typeface="Calibri" charset="0"/>
              </a:rPr>
              <a:t>No per user calculations</a:t>
            </a:r>
          </a:p>
          <a:p>
            <a:r>
              <a:rPr lang="en-US" dirty="0">
                <a:latin typeface="Calibri" charset="0"/>
              </a:rPr>
              <a:t>No surprises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“The </a:t>
            </a:r>
            <a:r>
              <a:rPr lang="en-US" b="1" u="sng" dirty="0" smtClean="0"/>
              <a:t>Performance</a:t>
            </a:r>
            <a:r>
              <a:rPr lang="en-US" b="1" dirty="0" smtClean="0"/>
              <a:t> Challenge – Security Needs to Keep Up with Bandwidth Requirements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Network bandwidth requirements are doubling every 18months, thanks to rapid growth in connected devices, big data, virtualization, cloud storage and SaaS applications</a:t>
            </a:r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Network security solutions that cannot keep up will quickly become a choke point and slow down critical business traffic </a:t>
            </a:r>
          </a:p>
          <a:p>
            <a:pPr lvl="0">
              <a:buFont typeface="Arial" pitchFamily="34" charset="0"/>
              <a:buChar char="•"/>
            </a:pPr>
            <a:endParaRPr lang="en-US" dirty="0" smtClean="0"/>
          </a:p>
          <a:p>
            <a:pPr lvl="0">
              <a:buFont typeface="Arial" pitchFamily="34" charset="0"/>
              <a:buNone/>
            </a:pPr>
            <a:r>
              <a:rPr lang="en-US" dirty="0" smtClean="0"/>
              <a:t>(This slide/point is addressed by FortiASIC  advantage on a later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5A12F-26E4-444B-A205-6EA019249D8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FortiGate platform</a:t>
            </a:r>
            <a:r>
              <a:rPr lang="en-US" baseline="0" dirty="0" smtClean="0"/>
              <a:t> is extremely scalable from a Entry Level SMB to Mid Level to High end</a:t>
            </a:r>
          </a:p>
          <a:p>
            <a:endParaRPr lang="en-US" baseline="0" dirty="0" smtClean="0"/>
          </a:p>
          <a:p>
            <a:r>
              <a:rPr lang="en-US" baseline="0" dirty="0" smtClean="0"/>
              <a:t>Entry Level FortiGates (30 to 90 series) range from 800Mbps to 3.5Gbps of Firewall throughput and from 150Mbps to 275Mbps of NGFW throughput</a:t>
            </a:r>
          </a:p>
          <a:p>
            <a:endParaRPr lang="en-US" baseline="0" dirty="0" smtClean="0"/>
          </a:p>
          <a:p>
            <a:r>
              <a:rPr lang="en-US" baseline="0" dirty="0" smtClean="0"/>
              <a:t>Mid Level FortiGates (100 to 800 series) range from 2.5G to 20G of Firewall throughput and from 950Mbps to 6G of NGFW throughput</a:t>
            </a:r>
          </a:p>
          <a:p>
            <a:endParaRPr lang="en-US" baseline="0" dirty="0" smtClean="0"/>
          </a:p>
          <a:p>
            <a:pPr defTabSz="914350">
              <a:defRPr/>
            </a:pPr>
            <a:r>
              <a:rPr lang="en-US" baseline="0" dirty="0" smtClean="0"/>
              <a:t>High End FortiGates (1000 to 3000 series) range from 20G to 160G of Firewall throughput and from 5G to 20G of NGFW throughput</a:t>
            </a:r>
          </a:p>
          <a:p>
            <a:pPr defTabSz="914350">
              <a:defRPr/>
            </a:pPr>
            <a:endParaRPr lang="en-US" baseline="0" dirty="0" smtClean="0"/>
          </a:p>
          <a:p>
            <a:pPr defTabSz="914350">
              <a:defRPr/>
            </a:pPr>
            <a:r>
              <a:rPr lang="en-US" baseline="0" dirty="0" smtClean="0"/>
              <a:t>The FGT 5000 series chassis-based models extend all the way up to 1 Terabit per second of FW throughput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FortiOS is common across all FortiGate Models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FortiGuard Security updates are also available to all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5A12F-26E4-444B-A205-6EA019249D8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1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 txBox="1">
            <a:spLocks noGrp="1" noChangeArrowheads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15" tIns="45459" rIns="90915" bIns="45459" anchor="b"/>
          <a:lstStyle>
            <a:lvl1pPr defTabSz="925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5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5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5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55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5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6E0492C-5B87-474F-AA89-8AF50C33148A}" type="slidenum">
              <a:rPr lang="en-US" sz="1000" b="1"/>
              <a:pPr algn="r"/>
              <a:t>10</a:t>
            </a:fld>
            <a:endParaRPr lang="en-US" sz="1000" b="1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2000" cy="342900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Pricing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FortiGuard Services simple licensing and pricing model maintained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</a:rPr>
              <a:t>FortiGate more performance, more features, same aggressive pricing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No complex feature enablement</a:t>
            </a:r>
          </a:p>
          <a:p>
            <a:r>
              <a:rPr lang="en-US" dirty="0">
                <a:latin typeface="Calibri" charset="0"/>
              </a:rPr>
              <a:t>No per user calculations</a:t>
            </a:r>
          </a:p>
          <a:p>
            <a:r>
              <a:rPr lang="en-US" dirty="0">
                <a:latin typeface="Calibri" charset="0"/>
              </a:rPr>
              <a:t>No surprises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F458-10A5-CC4F-868A-DE1C6F078785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FE41-AC06-444F-B18E-76AB74CE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1487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F458-10A5-CC4F-868A-DE1C6F078785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FE41-AC06-444F-B18E-76AB74CE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17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F458-10A5-CC4F-868A-DE1C6F078785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FE41-AC06-444F-B18E-76AB74CE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71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453572" y="1294190"/>
            <a:ext cx="7621690" cy="473528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457200" indent="-457200">
              <a:buClr>
                <a:srgbClr val="ED2721"/>
              </a:buClr>
              <a:buSzPct val="100000"/>
              <a:buFont typeface="+mj-lt"/>
              <a:buAutoNum type="arabicPeriod"/>
              <a:defRPr sz="2800">
                <a:latin typeface="Arial Narrow"/>
                <a:cs typeface="Arial Narrow"/>
              </a:defRPr>
            </a:lvl1pPr>
            <a:lvl2pPr marL="630237" indent="-342900">
              <a:buClr>
                <a:srgbClr val="ED2721"/>
              </a:buClr>
              <a:buSzPct val="100000"/>
              <a:buFont typeface="+mj-lt"/>
              <a:buAutoNum type="arabicPeriod"/>
              <a:defRPr sz="2800"/>
            </a:lvl2pPr>
            <a:lvl3pPr marL="920750" indent="-342900">
              <a:buClr>
                <a:srgbClr val="ED2721"/>
              </a:buClr>
              <a:buSzPct val="100000"/>
              <a:buFont typeface="+mj-lt"/>
              <a:buAutoNum type="arabicPeriod"/>
              <a:defRPr sz="2800"/>
            </a:lvl3pPr>
            <a:lvl4pPr marL="1254125" indent="-342900">
              <a:buClr>
                <a:srgbClr val="ED2721"/>
              </a:buClr>
              <a:buSzPct val="100000"/>
              <a:buFont typeface="+mj-lt"/>
              <a:buAutoNum type="arabicPeriod"/>
              <a:defRPr sz="2800"/>
            </a:lvl4pPr>
            <a:lvl5pPr marL="1606550" indent="-342900">
              <a:buClr>
                <a:srgbClr val="ED2721"/>
              </a:buClr>
              <a:buSzPct val="100000"/>
              <a:buFont typeface="+mj-lt"/>
              <a:buAutoNum type="arabicPeriod"/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Fortinet Confidential – Requires 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041413"/>
      </p:ext>
    </p:extLst>
  </p:cSld>
  <p:clrMapOvr>
    <a:masterClrMapping/>
  </p:clrMapOvr>
  <p:transition xmlns:p14="http://schemas.microsoft.com/office/powerpoint/2010/main">
    <p:wipe dir="r"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69470"/>
            <a:ext cx="8229600" cy="4676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 Slide">
    <p:bg>
      <p:bgPr>
        <a:gradFill flip="none" rotWithShape="1">
          <a:gsLst>
            <a:gs pos="0">
              <a:srgbClr val="AEB6BC"/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5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7200" y="1269470"/>
            <a:ext cx="8229600" cy="4676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5942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472"/>
          </a:xfrm>
          <a:prstGeom prst="rect">
            <a:avLst/>
          </a:prstGeom>
        </p:spPr>
        <p:txBody>
          <a:bodyPr vert="horz"/>
          <a:lstStyle>
            <a:lvl1pPr>
              <a:defRPr b="0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68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F458-10A5-CC4F-868A-DE1C6F078785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FE41-AC06-444F-B18E-76AB74CE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7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F458-10A5-CC4F-868A-DE1C6F078785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FE41-AC06-444F-B18E-76AB74CE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F458-10A5-CC4F-868A-DE1C6F078785}" type="datetimeFigureOut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FE41-AC06-444F-B18E-76AB74CE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5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F458-10A5-CC4F-868A-DE1C6F078785}" type="datetimeFigureOut">
              <a:rPr lang="en-US" smtClean="0"/>
              <a:t>9/8/14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FE41-AC06-444F-B18E-76AB74CE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71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F458-10A5-CC4F-868A-DE1C6F078785}" type="datetimeFigureOut">
              <a:rPr lang="en-US" smtClean="0"/>
              <a:t>9/8/14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FE41-AC06-444F-B18E-76AB74CE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0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F458-10A5-CC4F-868A-DE1C6F078785}" type="datetimeFigureOut">
              <a:rPr lang="en-US" smtClean="0"/>
              <a:t>9/8/14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FE41-AC06-444F-B18E-76AB74CE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9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F458-10A5-CC4F-868A-DE1C6F078785}" type="datetimeFigureOut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FE41-AC06-444F-B18E-76AB74CE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CF458-10A5-CC4F-868A-DE1C6F078785}" type="datetimeFigureOut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5FE41-AC06-444F-B18E-76AB74CE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9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F458-10A5-CC4F-868A-DE1C6F078785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FE41-AC06-444F-B18E-76AB74CE5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7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opennetworking.org/images/stories/downloads/sdn-resources/onf-specifications/openflow/openflow-switch-v1.3.4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17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microsoft.com/office/2007/relationships/hdphoto" Target="../media/hdphoto3.wdp"/><Relationship Id="rId10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Senior Project Proposal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Ed Lopez – VP, Carrier Solutions, </a:t>
            </a:r>
            <a:r>
              <a:rPr lang="en-US" dirty="0" err="1" smtClean="0"/>
              <a:t>Fortinet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016" y="180851"/>
            <a:ext cx="3929669" cy="187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52206"/>
      </p:ext>
    </p:extLst>
  </p:cSld>
  <p:clrMapOvr>
    <a:masterClrMapping/>
  </p:clrMapOvr>
  <p:transition xmlns:p14="http://schemas.microsoft.com/office/powerpoint/2010/main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AutoShape 33"/>
          <p:cNvSpPr>
            <a:spLocks noChangeArrowheads="1"/>
          </p:cNvSpPr>
          <p:nvPr/>
        </p:nvSpPr>
        <p:spPr bwMode="auto">
          <a:xfrm>
            <a:off x="155575" y="1758950"/>
            <a:ext cx="8897938" cy="3340100"/>
          </a:xfrm>
          <a:prstGeom prst="roundRect">
            <a:avLst>
              <a:gd name="adj" fmla="val 5356"/>
            </a:avLst>
          </a:prstGeom>
          <a:gradFill rotWithShape="1">
            <a:gsLst>
              <a:gs pos="0">
                <a:schemeClr val="bg1"/>
              </a:gs>
              <a:gs pos="100000">
                <a:schemeClr val="bg2">
                  <a:alpha val="78998"/>
                </a:schemeClr>
              </a:gs>
            </a:gsLst>
            <a:lin ang="5400000" scaled="1"/>
          </a:gradFill>
          <a:ln w="28575">
            <a:solidFill>
              <a:srgbClr val="36424A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sz="1600"/>
          </a:p>
        </p:txBody>
      </p:sp>
      <p:sp>
        <p:nvSpPr>
          <p:cNvPr id="35842" name="Rectangle 1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Arial" charset="0"/>
              </a:rPr>
              <a:t>FortiCore</a:t>
            </a:r>
            <a:r>
              <a:rPr lang="en-US" dirty="0">
                <a:latin typeface="Arial" charset="0"/>
              </a:rPr>
              <a:t> </a:t>
            </a:r>
            <a:r>
              <a:rPr lang="en-US" dirty="0" smtClean="0">
                <a:latin typeface="Arial" charset="0"/>
              </a:rPr>
              <a:t>6100A Block </a:t>
            </a:r>
            <a:r>
              <a:rPr lang="en-US" dirty="0">
                <a:latin typeface="Arial" charset="0"/>
              </a:rPr>
              <a:t>Diagram</a:t>
            </a:r>
          </a:p>
        </p:txBody>
      </p:sp>
      <p:sp>
        <p:nvSpPr>
          <p:cNvPr id="35843" name="Line 57"/>
          <p:cNvSpPr>
            <a:spLocks noChangeShapeType="1"/>
          </p:cNvSpPr>
          <p:nvPr/>
        </p:nvSpPr>
        <p:spPr bwMode="auto">
          <a:xfrm flipV="1">
            <a:off x="566738" y="4319588"/>
            <a:ext cx="0" cy="457200"/>
          </a:xfrm>
          <a:prstGeom prst="line">
            <a:avLst/>
          </a:prstGeom>
          <a:noFill/>
          <a:ln w="28575">
            <a:solidFill>
              <a:srgbClr val="ADAF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AutoShape 19"/>
          <p:cNvSpPr>
            <a:spLocks noChangeArrowheads="1"/>
          </p:cNvSpPr>
          <p:nvPr/>
        </p:nvSpPr>
        <p:spPr bwMode="auto">
          <a:xfrm>
            <a:off x="7924800" y="1938338"/>
            <a:ext cx="457200" cy="457200"/>
          </a:xfrm>
          <a:prstGeom prst="flowChartAlternateProcess">
            <a:avLst/>
          </a:prstGeom>
          <a:solidFill>
            <a:srgbClr val="224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800" b="1">
                <a:solidFill>
                  <a:schemeClr val="bg1"/>
                </a:solidFill>
                <a:cs typeface="Arial" charset="0"/>
              </a:rPr>
              <a:t>PSU</a:t>
            </a:r>
          </a:p>
        </p:txBody>
      </p:sp>
      <p:sp>
        <p:nvSpPr>
          <p:cNvPr id="35846" name="AutoShape 3"/>
          <p:cNvSpPr>
            <a:spLocks noChangeArrowheads="1"/>
          </p:cNvSpPr>
          <p:nvPr/>
        </p:nvSpPr>
        <p:spPr bwMode="auto">
          <a:xfrm>
            <a:off x="7924800" y="1709738"/>
            <a:ext cx="457200" cy="152400"/>
          </a:xfrm>
          <a:prstGeom prst="flowChartAlternateProcess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800" b="1">
                <a:solidFill>
                  <a:schemeClr val="bg1"/>
                </a:solidFill>
                <a:cs typeface="Arial" charset="0"/>
              </a:rPr>
              <a:t>Gfd	wqaq</a:t>
            </a:r>
          </a:p>
        </p:txBody>
      </p:sp>
      <p:sp>
        <p:nvSpPr>
          <p:cNvPr id="35847" name="Line 245"/>
          <p:cNvSpPr>
            <a:spLocks noChangeShapeType="1"/>
          </p:cNvSpPr>
          <p:nvPr/>
        </p:nvSpPr>
        <p:spPr bwMode="auto">
          <a:xfrm flipV="1">
            <a:off x="8153400" y="1862138"/>
            <a:ext cx="0" cy="76200"/>
          </a:xfrm>
          <a:prstGeom prst="line">
            <a:avLst/>
          </a:prstGeom>
          <a:noFill/>
          <a:ln w="28575">
            <a:solidFill>
              <a:srgbClr val="ADAF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AutoShape 79"/>
          <p:cNvSpPr>
            <a:spLocks noChangeArrowheads="1"/>
          </p:cNvSpPr>
          <p:nvPr/>
        </p:nvSpPr>
        <p:spPr bwMode="auto">
          <a:xfrm rot="5400000">
            <a:off x="7962900" y="1443038"/>
            <a:ext cx="381000" cy="152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59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 sz="2000"/>
          </a:p>
        </p:txBody>
      </p:sp>
      <p:sp>
        <p:nvSpPr>
          <p:cNvPr id="35849" name="AutoShape 19"/>
          <p:cNvSpPr>
            <a:spLocks noChangeArrowheads="1"/>
          </p:cNvSpPr>
          <p:nvPr/>
        </p:nvSpPr>
        <p:spPr bwMode="auto">
          <a:xfrm>
            <a:off x="7391400" y="1938338"/>
            <a:ext cx="457200" cy="457200"/>
          </a:xfrm>
          <a:prstGeom prst="flowChartAlternateProcess">
            <a:avLst/>
          </a:prstGeom>
          <a:solidFill>
            <a:srgbClr val="224B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800" b="1">
                <a:solidFill>
                  <a:schemeClr val="bg1"/>
                </a:solidFill>
                <a:cs typeface="Arial" charset="0"/>
              </a:rPr>
              <a:t>PSU</a:t>
            </a:r>
          </a:p>
        </p:txBody>
      </p:sp>
      <p:sp>
        <p:nvSpPr>
          <p:cNvPr id="35850" name="AutoShape 3"/>
          <p:cNvSpPr>
            <a:spLocks noChangeArrowheads="1"/>
          </p:cNvSpPr>
          <p:nvPr/>
        </p:nvSpPr>
        <p:spPr bwMode="auto">
          <a:xfrm>
            <a:off x="7391400" y="1709738"/>
            <a:ext cx="457200" cy="152400"/>
          </a:xfrm>
          <a:prstGeom prst="flowChartAlternateProcess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 sz="8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5851" name="Line 249"/>
          <p:cNvSpPr>
            <a:spLocks noChangeShapeType="1"/>
          </p:cNvSpPr>
          <p:nvPr/>
        </p:nvSpPr>
        <p:spPr bwMode="auto">
          <a:xfrm flipV="1">
            <a:off x="7620000" y="1862138"/>
            <a:ext cx="0" cy="76200"/>
          </a:xfrm>
          <a:prstGeom prst="line">
            <a:avLst/>
          </a:prstGeom>
          <a:noFill/>
          <a:ln w="28575">
            <a:solidFill>
              <a:srgbClr val="ADAF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AutoShape 79"/>
          <p:cNvSpPr>
            <a:spLocks noChangeArrowheads="1"/>
          </p:cNvSpPr>
          <p:nvPr/>
        </p:nvSpPr>
        <p:spPr bwMode="auto">
          <a:xfrm rot="5400000">
            <a:off x="7429500" y="1443038"/>
            <a:ext cx="381000" cy="152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59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 sz="2000"/>
          </a:p>
        </p:txBody>
      </p:sp>
      <p:sp>
        <p:nvSpPr>
          <p:cNvPr id="35853" name="Rectangle 67"/>
          <p:cNvSpPr>
            <a:spLocks noChangeArrowheads="1"/>
          </p:cNvSpPr>
          <p:nvPr/>
        </p:nvSpPr>
        <p:spPr bwMode="auto">
          <a:xfrm>
            <a:off x="7162800" y="1100138"/>
            <a:ext cx="152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900" b="1"/>
              <a:t>AC Supply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17978" y="4343400"/>
            <a:ext cx="152400" cy="1295400"/>
            <a:chOff x="1117978" y="4343400"/>
            <a:chExt cx="152400" cy="1295400"/>
          </a:xfrm>
        </p:grpSpPr>
        <p:sp>
          <p:nvSpPr>
            <p:cNvPr id="35844" name="Line 57"/>
            <p:cNvSpPr>
              <a:spLocks noChangeShapeType="1"/>
            </p:cNvSpPr>
            <p:nvPr/>
          </p:nvSpPr>
          <p:spPr bwMode="auto">
            <a:xfrm flipV="1">
              <a:off x="1194178" y="4343400"/>
              <a:ext cx="0" cy="457200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AutoShape 3"/>
            <p:cNvSpPr>
              <a:spLocks noChangeArrowheads="1"/>
            </p:cNvSpPr>
            <p:nvPr/>
          </p:nvSpPr>
          <p:spPr bwMode="auto">
            <a:xfrm rot="-5400000">
              <a:off x="965578" y="4953000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600" b="1" dirty="0" smtClean="0">
                  <a:solidFill>
                    <a:schemeClr val="bg1"/>
                  </a:solidFill>
                  <a:cs typeface="Arial" charset="0"/>
                </a:rPr>
                <a:t>RS-232</a:t>
              </a:r>
              <a:endParaRPr lang="en-US" sz="5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35855" name="AutoShape 79"/>
            <p:cNvSpPr>
              <a:spLocks noChangeArrowheads="1"/>
            </p:cNvSpPr>
            <p:nvPr/>
          </p:nvSpPr>
          <p:spPr bwMode="auto">
            <a:xfrm rot="5400000">
              <a:off x="1003678" y="5372100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</p:grpSp>
      <p:sp>
        <p:nvSpPr>
          <p:cNvPr id="35858" name="AutoShape 3"/>
          <p:cNvSpPr>
            <a:spLocks noChangeArrowheads="1"/>
          </p:cNvSpPr>
          <p:nvPr/>
        </p:nvSpPr>
        <p:spPr bwMode="auto">
          <a:xfrm rot="-5400000">
            <a:off x="338138" y="4946650"/>
            <a:ext cx="457200" cy="152400"/>
          </a:xfrm>
          <a:prstGeom prst="flowChartAlternateProcess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800" b="1">
                <a:solidFill>
                  <a:schemeClr val="bg1"/>
                </a:solidFill>
                <a:cs typeface="Arial" charset="0"/>
              </a:rPr>
              <a:t>USB</a:t>
            </a:r>
          </a:p>
        </p:txBody>
      </p:sp>
      <p:sp>
        <p:nvSpPr>
          <p:cNvPr id="35859" name="AutoShape 79"/>
          <p:cNvSpPr>
            <a:spLocks noChangeArrowheads="1"/>
          </p:cNvSpPr>
          <p:nvPr/>
        </p:nvSpPr>
        <p:spPr bwMode="auto">
          <a:xfrm rot="5400000">
            <a:off x="376238" y="5365750"/>
            <a:ext cx="381000" cy="1524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593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de-DE" sz="2000"/>
          </a:p>
        </p:txBody>
      </p:sp>
      <p:sp>
        <p:nvSpPr>
          <p:cNvPr id="35861" name="Rectangle 2"/>
          <p:cNvSpPr>
            <a:spLocks noChangeArrowheads="1"/>
          </p:cNvSpPr>
          <p:nvPr/>
        </p:nvSpPr>
        <p:spPr bwMode="auto">
          <a:xfrm>
            <a:off x="1041400" y="32766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900" b="1">
                <a:solidFill>
                  <a:schemeClr val="bg1"/>
                </a:solidFill>
                <a:cs typeface="Arial" charset="0"/>
              </a:rPr>
              <a:t>Quad Core</a:t>
            </a:r>
          </a:p>
          <a:p>
            <a:pPr algn="ctr" eaLnBrk="0" hangingPunct="0"/>
            <a:r>
              <a:rPr lang="en-US" sz="900" b="1">
                <a:solidFill>
                  <a:schemeClr val="bg1"/>
                </a:solidFill>
                <a:cs typeface="Arial" charset="0"/>
              </a:rPr>
              <a:t>CPU</a:t>
            </a:r>
          </a:p>
        </p:txBody>
      </p:sp>
      <p:grpSp>
        <p:nvGrpSpPr>
          <p:cNvPr id="35867" name="Group 441"/>
          <p:cNvGrpSpPr>
            <a:grpSpLocks/>
          </p:cNvGrpSpPr>
          <p:nvPr/>
        </p:nvGrpSpPr>
        <p:grpSpPr bwMode="auto">
          <a:xfrm>
            <a:off x="3159308" y="3659188"/>
            <a:ext cx="322262" cy="1985962"/>
            <a:chOff x="6993466" y="3657600"/>
            <a:chExt cx="321734" cy="1985494"/>
          </a:xfrm>
        </p:grpSpPr>
        <p:sp>
          <p:nvSpPr>
            <p:cNvPr id="35963" name="Line 73"/>
            <p:cNvSpPr>
              <a:spLocks noChangeShapeType="1"/>
            </p:cNvSpPr>
            <p:nvPr/>
          </p:nvSpPr>
          <p:spPr bwMode="auto">
            <a:xfrm flipH="1">
              <a:off x="7069665" y="3657600"/>
              <a:ext cx="6835" cy="1147294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4" name="Line 75"/>
            <p:cNvSpPr>
              <a:spLocks noChangeShapeType="1"/>
            </p:cNvSpPr>
            <p:nvPr/>
          </p:nvSpPr>
          <p:spPr bwMode="auto">
            <a:xfrm flipH="1">
              <a:off x="7239000" y="3666802"/>
              <a:ext cx="8302" cy="1138092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5" name="AutoShape 79"/>
            <p:cNvSpPr>
              <a:spLocks noChangeArrowheads="1"/>
            </p:cNvSpPr>
            <p:nvPr/>
          </p:nvSpPr>
          <p:spPr bwMode="auto">
            <a:xfrm rot="5400000">
              <a:off x="6879166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35966" name="AutoShape 79"/>
            <p:cNvSpPr>
              <a:spLocks noChangeArrowheads="1"/>
            </p:cNvSpPr>
            <p:nvPr/>
          </p:nvSpPr>
          <p:spPr bwMode="auto">
            <a:xfrm rot="5400000">
              <a:off x="7048500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35967" name="AutoShape 3"/>
            <p:cNvSpPr>
              <a:spLocks noChangeArrowheads="1"/>
            </p:cNvSpPr>
            <p:nvPr/>
          </p:nvSpPr>
          <p:spPr bwMode="auto">
            <a:xfrm rot="-5400000">
              <a:off x="6846713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  <p:sp>
          <p:nvSpPr>
            <p:cNvPr id="35968" name="AutoShape 3"/>
            <p:cNvSpPr>
              <a:spLocks noChangeArrowheads="1"/>
            </p:cNvSpPr>
            <p:nvPr/>
          </p:nvSpPr>
          <p:spPr bwMode="auto">
            <a:xfrm rot="-5400000">
              <a:off x="7010400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</p:grpSp>
      <p:grpSp>
        <p:nvGrpSpPr>
          <p:cNvPr id="35869" name="Group 163"/>
          <p:cNvGrpSpPr>
            <a:grpSpLocks/>
          </p:cNvGrpSpPr>
          <p:nvPr/>
        </p:nvGrpSpPr>
        <p:grpSpPr bwMode="auto">
          <a:xfrm>
            <a:off x="1637298" y="4343400"/>
            <a:ext cx="152400" cy="1295400"/>
            <a:chOff x="3028950" y="4343400"/>
            <a:chExt cx="152400" cy="1295400"/>
          </a:xfrm>
        </p:grpSpPr>
        <p:sp>
          <p:nvSpPr>
            <p:cNvPr id="35960" name="Line 55"/>
            <p:cNvSpPr>
              <a:spLocks noChangeShapeType="1"/>
            </p:cNvSpPr>
            <p:nvPr/>
          </p:nvSpPr>
          <p:spPr bwMode="auto">
            <a:xfrm flipV="1">
              <a:off x="3105150" y="4343400"/>
              <a:ext cx="0" cy="457200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1" name="AutoShape 3"/>
            <p:cNvSpPr>
              <a:spLocks noChangeArrowheads="1"/>
            </p:cNvSpPr>
            <p:nvPr/>
          </p:nvSpPr>
          <p:spPr bwMode="auto">
            <a:xfrm rot="-5400000">
              <a:off x="2876550" y="4953000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1G</a:t>
              </a:r>
            </a:p>
          </p:txBody>
        </p:sp>
        <p:sp>
          <p:nvSpPr>
            <p:cNvPr id="35962" name="AutoShape 79"/>
            <p:cNvSpPr>
              <a:spLocks noChangeArrowheads="1"/>
            </p:cNvSpPr>
            <p:nvPr/>
          </p:nvSpPr>
          <p:spPr bwMode="auto">
            <a:xfrm rot="5400000">
              <a:off x="2914650" y="5372100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</p:grpSp>
      <p:grpSp>
        <p:nvGrpSpPr>
          <p:cNvPr id="35870" name="Group 219"/>
          <p:cNvGrpSpPr>
            <a:grpSpLocks/>
          </p:cNvGrpSpPr>
          <p:nvPr/>
        </p:nvGrpSpPr>
        <p:grpSpPr bwMode="auto">
          <a:xfrm>
            <a:off x="3502208" y="3657600"/>
            <a:ext cx="322262" cy="1985963"/>
            <a:chOff x="6993466" y="3657600"/>
            <a:chExt cx="321734" cy="1985494"/>
          </a:xfrm>
        </p:grpSpPr>
        <p:sp>
          <p:nvSpPr>
            <p:cNvPr id="35954" name="Line 73"/>
            <p:cNvSpPr>
              <a:spLocks noChangeShapeType="1"/>
            </p:cNvSpPr>
            <p:nvPr/>
          </p:nvSpPr>
          <p:spPr bwMode="auto">
            <a:xfrm flipH="1">
              <a:off x="7069665" y="3657600"/>
              <a:ext cx="6835" cy="1147294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5" name="Line 75"/>
            <p:cNvSpPr>
              <a:spLocks noChangeShapeType="1"/>
            </p:cNvSpPr>
            <p:nvPr/>
          </p:nvSpPr>
          <p:spPr bwMode="auto">
            <a:xfrm flipH="1">
              <a:off x="7239000" y="3666802"/>
              <a:ext cx="8302" cy="1138092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6" name="AutoShape 79"/>
            <p:cNvSpPr>
              <a:spLocks noChangeArrowheads="1"/>
            </p:cNvSpPr>
            <p:nvPr/>
          </p:nvSpPr>
          <p:spPr bwMode="auto">
            <a:xfrm rot="5400000">
              <a:off x="6879166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35957" name="AutoShape 79"/>
            <p:cNvSpPr>
              <a:spLocks noChangeArrowheads="1"/>
            </p:cNvSpPr>
            <p:nvPr/>
          </p:nvSpPr>
          <p:spPr bwMode="auto">
            <a:xfrm rot="5400000">
              <a:off x="7048500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35958" name="AutoShape 3"/>
            <p:cNvSpPr>
              <a:spLocks noChangeArrowheads="1"/>
            </p:cNvSpPr>
            <p:nvPr/>
          </p:nvSpPr>
          <p:spPr bwMode="auto">
            <a:xfrm rot="-5400000">
              <a:off x="6846713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  <p:sp>
          <p:nvSpPr>
            <p:cNvPr id="35959" name="AutoShape 3"/>
            <p:cNvSpPr>
              <a:spLocks noChangeArrowheads="1"/>
            </p:cNvSpPr>
            <p:nvPr/>
          </p:nvSpPr>
          <p:spPr bwMode="auto">
            <a:xfrm rot="-5400000">
              <a:off x="7010400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 dirty="0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</p:grpSp>
      <p:grpSp>
        <p:nvGrpSpPr>
          <p:cNvPr id="35872" name="Group 162"/>
          <p:cNvGrpSpPr>
            <a:grpSpLocks/>
          </p:cNvGrpSpPr>
          <p:nvPr/>
        </p:nvGrpSpPr>
        <p:grpSpPr bwMode="auto">
          <a:xfrm>
            <a:off x="1838135" y="4343400"/>
            <a:ext cx="152400" cy="1295400"/>
            <a:chOff x="3028950" y="4343400"/>
            <a:chExt cx="152400" cy="1295400"/>
          </a:xfrm>
        </p:grpSpPr>
        <p:sp>
          <p:nvSpPr>
            <p:cNvPr id="35945" name="Line 55"/>
            <p:cNvSpPr>
              <a:spLocks noChangeShapeType="1"/>
            </p:cNvSpPr>
            <p:nvPr/>
          </p:nvSpPr>
          <p:spPr bwMode="auto">
            <a:xfrm flipV="1">
              <a:off x="3105150" y="4343400"/>
              <a:ext cx="0" cy="457200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6" name="AutoShape 3"/>
            <p:cNvSpPr>
              <a:spLocks noChangeArrowheads="1"/>
            </p:cNvSpPr>
            <p:nvPr/>
          </p:nvSpPr>
          <p:spPr bwMode="auto">
            <a:xfrm rot="-5400000">
              <a:off x="2876550" y="4953000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1G</a:t>
              </a:r>
            </a:p>
          </p:txBody>
        </p:sp>
        <p:sp>
          <p:nvSpPr>
            <p:cNvPr id="35947" name="AutoShape 79"/>
            <p:cNvSpPr>
              <a:spLocks noChangeArrowheads="1"/>
            </p:cNvSpPr>
            <p:nvPr/>
          </p:nvSpPr>
          <p:spPr bwMode="auto">
            <a:xfrm rot="5400000">
              <a:off x="2914650" y="5372100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</p:grpSp>
      <p:grpSp>
        <p:nvGrpSpPr>
          <p:cNvPr id="35886" name="Group 303"/>
          <p:cNvGrpSpPr>
            <a:grpSpLocks/>
          </p:cNvGrpSpPr>
          <p:nvPr/>
        </p:nvGrpSpPr>
        <p:grpSpPr bwMode="auto">
          <a:xfrm>
            <a:off x="2534703" y="3663950"/>
            <a:ext cx="152400" cy="1979613"/>
            <a:chOff x="4078327" y="3655813"/>
            <a:chExt cx="152400" cy="1978971"/>
          </a:xfrm>
        </p:grpSpPr>
        <p:sp>
          <p:nvSpPr>
            <p:cNvPr id="35909" name="AutoShape 3"/>
            <p:cNvSpPr>
              <a:spLocks noChangeArrowheads="1"/>
            </p:cNvSpPr>
            <p:nvPr/>
          </p:nvSpPr>
          <p:spPr bwMode="auto">
            <a:xfrm rot="-5400000">
              <a:off x="3925927" y="494898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 dirty="0">
                  <a:solidFill>
                    <a:schemeClr val="bg1"/>
                  </a:solidFill>
                  <a:cs typeface="Arial" charset="0"/>
                </a:rPr>
                <a:t>100G</a:t>
              </a:r>
            </a:p>
          </p:txBody>
        </p:sp>
        <p:sp>
          <p:nvSpPr>
            <p:cNvPr id="35911" name="AutoShape 79"/>
            <p:cNvSpPr>
              <a:spLocks noChangeArrowheads="1"/>
            </p:cNvSpPr>
            <p:nvPr/>
          </p:nvSpPr>
          <p:spPr bwMode="auto">
            <a:xfrm rot="5400000">
              <a:off x="3964027" y="536808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35913" name="Line 133"/>
            <p:cNvSpPr>
              <a:spLocks noChangeShapeType="1"/>
            </p:cNvSpPr>
            <p:nvPr/>
          </p:nvSpPr>
          <p:spPr bwMode="auto">
            <a:xfrm flipV="1">
              <a:off x="4154526" y="3655813"/>
              <a:ext cx="705" cy="1140771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88" name="Line 35"/>
          <p:cNvSpPr>
            <a:spLocks noChangeShapeType="1"/>
          </p:cNvSpPr>
          <p:nvPr/>
        </p:nvSpPr>
        <p:spPr bwMode="auto">
          <a:xfrm>
            <a:off x="809625" y="2138363"/>
            <a:ext cx="0" cy="304800"/>
          </a:xfrm>
          <a:prstGeom prst="line">
            <a:avLst/>
          </a:prstGeom>
          <a:noFill/>
          <a:ln w="28575">
            <a:solidFill>
              <a:srgbClr val="ADAF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90" name="Line 35"/>
          <p:cNvSpPr>
            <a:spLocks noChangeShapeType="1"/>
          </p:cNvSpPr>
          <p:nvPr/>
        </p:nvSpPr>
        <p:spPr bwMode="auto">
          <a:xfrm>
            <a:off x="1638300" y="2147888"/>
            <a:ext cx="0" cy="304800"/>
          </a:xfrm>
          <a:prstGeom prst="line">
            <a:avLst/>
          </a:prstGeom>
          <a:noFill/>
          <a:ln w="28575">
            <a:solidFill>
              <a:srgbClr val="ADAF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91" name="Line 35"/>
          <p:cNvSpPr>
            <a:spLocks noChangeShapeType="1"/>
          </p:cNvSpPr>
          <p:nvPr/>
        </p:nvSpPr>
        <p:spPr bwMode="auto">
          <a:xfrm>
            <a:off x="2149475" y="2138363"/>
            <a:ext cx="0" cy="304800"/>
          </a:xfrm>
          <a:prstGeom prst="line">
            <a:avLst/>
          </a:prstGeom>
          <a:noFill/>
          <a:ln w="28575">
            <a:solidFill>
              <a:srgbClr val="ADAF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AutoShape 19"/>
          <p:cNvSpPr>
            <a:spLocks noChangeArrowheads="1"/>
          </p:cNvSpPr>
          <p:nvPr/>
        </p:nvSpPr>
        <p:spPr bwMode="auto">
          <a:xfrm>
            <a:off x="2033588" y="1862138"/>
            <a:ext cx="830262" cy="381000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ea typeface="Arial" charset="0"/>
                <a:cs typeface="Arial" charset="0"/>
              </a:rPr>
              <a:t>Flash</a:t>
            </a:r>
          </a:p>
        </p:txBody>
      </p:sp>
      <p:sp>
        <p:nvSpPr>
          <p:cNvPr id="146" name="AutoShape 19"/>
          <p:cNvSpPr>
            <a:spLocks noChangeArrowheads="1"/>
          </p:cNvSpPr>
          <p:nvPr/>
        </p:nvSpPr>
        <p:spPr bwMode="auto">
          <a:xfrm>
            <a:off x="1295400" y="1862138"/>
            <a:ext cx="685800" cy="381000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8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RAM</a:t>
            </a:r>
            <a:endParaRPr lang="en-US" sz="8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207" name="AutoShape 19"/>
          <p:cNvSpPr>
            <a:spLocks noChangeArrowheads="1"/>
          </p:cNvSpPr>
          <p:nvPr/>
        </p:nvSpPr>
        <p:spPr bwMode="auto">
          <a:xfrm>
            <a:off x="401638" y="1862138"/>
            <a:ext cx="838200" cy="381000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800" b="1" dirty="0">
                <a:solidFill>
                  <a:schemeClr val="bg1"/>
                </a:solidFill>
                <a:ea typeface="Arial" charset="0"/>
                <a:cs typeface="Arial" charset="0"/>
              </a:rPr>
              <a:t>STORAGE </a:t>
            </a:r>
            <a:r>
              <a:rPr lang="en-US" sz="8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X2</a:t>
            </a:r>
            <a:endParaRPr lang="en-US" sz="8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160" name="Line 35"/>
          <p:cNvSpPr>
            <a:spLocks noChangeShapeType="1"/>
          </p:cNvSpPr>
          <p:nvPr/>
        </p:nvSpPr>
        <p:spPr bwMode="auto">
          <a:xfrm>
            <a:off x="3182477" y="3319958"/>
            <a:ext cx="0" cy="385471"/>
          </a:xfrm>
          <a:prstGeom prst="line">
            <a:avLst/>
          </a:prstGeom>
          <a:noFill/>
          <a:ln w="76200" cmpd="sng">
            <a:solidFill>
              <a:srgbClr val="ADAF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9" name="Group 219"/>
          <p:cNvGrpSpPr>
            <a:grpSpLocks/>
          </p:cNvGrpSpPr>
          <p:nvPr/>
        </p:nvGrpSpPr>
        <p:grpSpPr bwMode="auto">
          <a:xfrm>
            <a:off x="2818202" y="3659187"/>
            <a:ext cx="322262" cy="1985963"/>
            <a:chOff x="6993466" y="3657600"/>
            <a:chExt cx="321734" cy="1985494"/>
          </a:xfrm>
        </p:grpSpPr>
        <p:sp>
          <p:nvSpPr>
            <p:cNvPr id="152" name="Line 73"/>
            <p:cNvSpPr>
              <a:spLocks noChangeShapeType="1"/>
            </p:cNvSpPr>
            <p:nvPr/>
          </p:nvSpPr>
          <p:spPr bwMode="auto">
            <a:xfrm flipH="1">
              <a:off x="7069665" y="3657600"/>
              <a:ext cx="6835" cy="1147294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5"/>
            <p:cNvSpPr>
              <a:spLocks noChangeShapeType="1"/>
            </p:cNvSpPr>
            <p:nvPr/>
          </p:nvSpPr>
          <p:spPr bwMode="auto">
            <a:xfrm flipH="1">
              <a:off x="7239000" y="3666802"/>
              <a:ext cx="8302" cy="1138092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AutoShape 79"/>
            <p:cNvSpPr>
              <a:spLocks noChangeArrowheads="1"/>
            </p:cNvSpPr>
            <p:nvPr/>
          </p:nvSpPr>
          <p:spPr bwMode="auto">
            <a:xfrm rot="5400000">
              <a:off x="6879166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162" name="AutoShape 79"/>
            <p:cNvSpPr>
              <a:spLocks noChangeArrowheads="1"/>
            </p:cNvSpPr>
            <p:nvPr/>
          </p:nvSpPr>
          <p:spPr bwMode="auto">
            <a:xfrm rot="5400000">
              <a:off x="7048500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163" name="AutoShape 3"/>
            <p:cNvSpPr>
              <a:spLocks noChangeArrowheads="1"/>
            </p:cNvSpPr>
            <p:nvPr/>
          </p:nvSpPr>
          <p:spPr bwMode="auto">
            <a:xfrm rot="-5400000">
              <a:off x="6846713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  <p:sp>
          <p:nvSpPr>
            <p:cNvPr id="164" name="AutoShape 3"/>
            <p:cNvSpPr>
              <a:spLocks noChangeArrowheads="1"/>
            </p:cNvSpPr>
            <p:nvPr/>
          </p:nvSpPr>
          <p:spPr bwMode="auto">
            <a:xfrm rot="-5400000">
              <a:off x="7010400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 dirty="0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</p:grpSp>
      <p:sp>
        <p:nvSpPr>
          <p:cNvPr id="210" name="AutoShape 19"/>
          <p:cNvSpPr>
            <a:spLocks noChangeArrowheads="1"/>
          </p:cNvSpPr>
          <p:nvPr/>
        </p:nvSpPr>
        <p:spPr bwMode="auto">
          <a:xfrm>
            <a:off x="2472608" y="3583024"/>
            <a:ext cx="1410980" cy="1068178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8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FPGA </a:t>
            </a:r>
            <a:r>
              <a:rPr lang="en-US" sz="800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MultiTable</a:t>
            </a:r>
            <a:endParaRPr lang="en-US" sz="800" b="1" dirty="0" smtClean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n-US" sz="8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Pipeline</a:t>
            </a:r>
            <a:endParaRPr lang="en-US" sz="8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grpSp>
        <p:nvGrpSpPr>
          <p:cNvPr id="250" name="Group 441"/>
          <p:cNvGrpSpPr>
            <a:grpSpLocks/>
          </p:cNvGrpSpPr>
          <p:nvPr/>
        </p:nvGrpSpPr>
        <p:grpSpPr bwMode="auto">
          <a:xfrm>
            <a:off x="4592163" y="3659188"/>
            <a:ext cx="322262" cy="1985962"/>
            <a:chOff x="6993466" y="3657600"/>
            <a:chExt cx="321734" cy="1985494"/>
          </a:xfrm>
        </p:grpSpPr>
        <p:sp>
          <p:nvSpPr>
            <p:cNvPr id="251" name="Line 73"/>
            <p:cNvSpPr>
              <a:spLocks noChangeShapeType="1"/>
            </p:cNvSpPr>
            <p:nvPr/>
          </p:nvSpPr>
          <p:spPr bwMode="auto">
            <a:xfrm flipH="1">
              <a:off x="7069665" y="3657600"/>
              <a:ext cx="6835" cy="1147294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75"/>
            <p:cNvSpPr>
              <a:spLocks noChangeShapeType="1"/>
            </p:cNvSpPr>
            <p:nvPr/>
          </p:nvSpPr>
          <p:spPr bwMode="auto">
            <a:xfrm flipH="1">
              <a:off x="7239000" y="3666802"/>
              <a:ext cx="8302" cy="1138092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AutoShape 79"/>
            <p:cNvSpPr>
              <a:spLocks noChangeArrowheads="1"/>
            </p:cNvSpPr>
            <p:nvPr/>
          </p:nvSpPr>
          <p:spPr bwMode="auto">
            <a:xfrm rot="5400000">
              <a:off x="6879166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256" name="AutoShape 79"/>
            <p:cNvSpPr>
              <a:spLocks noChangeArrowheads="1"/>
            </p:cNvSpPr>
            <p:nvPr/>
          </p:nvSpPr>
          <p:spPr bwMode="auto">
            <a:xfrm rot="5400000">
              <a:off x="7048500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257" name="AutoShape 3"/>
            <p:cNvSpPr>
              <a:spLocks noChangeArrowheads="1"/>
            </p:cNvSpPr>
            <p:nvPr/>
          </p:nvSpPr>
          <p:spPr bwMode="auto">
            <a:xfrm rot="-5400000">
              <a:off x="6846713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  <p:sp>
          <p:nvSpPr>
            <p:cNvPr id="258" name="AutoShape 3"/>
            <p:cNvSpPr>
              <a:spLocks noChangeArrowheads="1"/>
            </p:cNvSpPr>
            <p:nvPr/>
          </p:nvSpPr>
          <p:spPr bwMode="auto">
            <a:xfrm rot="-5400000">
              <a:off x="7010400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</p:grpSp>
      <p:grpSp>
        <p:nvGrpSpPr>
          <p:cNvPr id="259" name="Group 219"/>
          <p:cNvGrpSpPr>
            <a:grpSpLocks/>
          </p:cNvGrpSpPr>
          <p:nvPr/>
        </p:nvGrpSpPr>
        <p:grpSpPr bwMode="auto">
          <a:xfrm>
            <a:off x="4935063" y="3657600"/>
            <a:ext cx="322262" cy="1985963"/>
            <a:chOff x="6993466" y="3657600"/>
            <a:chExt cx="321734" cy="1985494"/>
          </a:xfrm>
        </p:grpSpPr>
        <p:sp>
          <p:nvSpPr>
            <p:cNvPr id="261" name="Line 73"/>
            <p:cNvSpPr>
              <a:spLocks noChangeShapeType="1"/>
            </p:cNvSpPr>
            <p:nvPr/>
          </p:nvSpPr>
          <p:spPr bwMode="auto">
            <a:xfrm flipH="1">
              <a:off x="7069665" y="3657600"/>
              <a:ext cx="6835" cy="1147294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75"/>
            <p:cNvSpPr>
              <a:spLocks noChangeShapeType="1"/>
            </p:cNvSpPr>
            <p:nvPr/>
          </p:nvSpPr>
          <p:spPr bwMode="auto">
            <a:xfrm flipH="1">
              <a:off x="7239000" y="3666802"/>
              <a:ext cx="8302" cy="1138092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AutoShape 79"/>
            <p:cNvSpPr>
              <a:spLocks noChangeArrowheads="1"/>
            </p:cNvSpPr>
            <p:nvPr/>
          </p:nvSpPr>
          <p:spPr bwMode="auto">
            <a:xfrm rot="5400000">
              <a:off x="6879166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264" name="AutoShape 79"/>
            <p:cNvSpPr>
              <a:spLocks noChangeArrowheads="1"/>
            </p:cNvSpPr>
            <p:nvPr/>
          </p:nvSpPr>
          <p:spPr bwMode="auto">
            <a:xfrm rot="5400000">
              <a:off x="7048500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265" name="AutoShape 3"/>
            <p:cNvSpPr>
              <a:spLocks noChangeArrowheads="1"/>
            </p:cNvSpPr>
            <p:nvPr/>
          </p:nvSpPr>
          <p:spPr bwMode="auto">
            <a:xfrm rot="-5400000">
              <a:off x="6846713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  <p:sp>
          <p:nvSpPr>
            <p:cNvPr id="266" name="AutoShape 3"/>
            <p:cNvSpPr>
              <a:spLocks noChangeArrowheads="1"/>
            </p:cNvSpPr>
            <p:nvPr/>
          </p:nvSpPr>
          <p:spPr bwMode="auto">
            <a:xfrm rot="-5400000">
              <a:off x="7010400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 dirty="0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</p:grpSp>
      <p:grpSp>
        <p:nvGrpSpPr>
          <p:cNvPr id="271" name="Group 219"/>
          <p:cNvGrpSpPr>
            <a:grpSpLocks/>
          </p:cNvGrpSpPr>
          <p:nvPr/>
        </p:nvGrpSpPr>
        <p:grpSpPr bwMode="auto">
          <a:xfrm>
            <a:off x="4251057" y="3659187"/>
            <a:ext cx="322262" cy="1985963"/>
            <a:chOff x="6993466" y="3657600"/>
            <a:chExt cx="321734" cy="1985494"/>
          </a:xfrm>
        </p:grpSpPr>
        <p:sp>
          <p:nvSpPr>
            <p:cNvPr id="272" name="Line 73"/>
            <p:cNvSpPr>
              <a:spLocks noChangeShapeType="1"/>
            </p:cNvSpPr>
            <p:nvPr/>
          </p:nvSpPr>
          <p:spPr bwMode="auto">
            <a:xfrm flipH="1">
              <a:off x="7069665" y="3657600"/>
              <a:ext cx="6835" cy="1147294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75"/>
            <p:cNvSpPr>
              <a:spLocks noChangeShapeType="1"/>
            </p:cNvSpPr>
            <p:nvPr/>
          </p:nvSpPr>
          <p:spPr bwMode="auto">
            <a:xfrm flipH="1">
              <a:off x="7239000" y="3666802"/>
              <a:ext cx="8302" cy="1138092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AutoShape 79"/>
            <p:cNvSpPr>
              <a:spLocks noChangeArrowheads="1"/>
            </p:cNvSpPr>
            <p:nvPr/>
          </p:nvSpPr>
          <p:spPr bwMode="auto">
            <a:xfrm rot="5400000">
              <a:off x="6879166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275" name="AutoShape 79"/>
            <p:cNvSpPr>
              <a:spLocks noChangeArrowheads="1"/>
            </p:cNvSpPr>
            <p:nvPr/>
          </p:nvSpPr>
          <p:spPr bwMode="auto">
            <a:xfrm rot="5400000">
              <a:off x="7048500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276" name="AutoShape 3"/>
            <p:cNvSpPr>
              <a:spLocks noChangeArrowheads="1"/>
            </p:cNvSpPr>
            <p:nvPr/>
          </p:nvSpPr>
          <p:spPr bwMode="auto">
            <a:xfrm rot="-5400000">
              <a:off x="6846713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  <p:sp>
          <p:nvSpPr>
            <p:cNvPr id="277" name="AutoShape 3"/>
            <p:cNvSpPr>
              <a:spLocks noChangeArrowheads="1"/>
            </p:cNvSpPr>
            <p:nvPr/>
          </p:nvSpPr>
          <p:spPr bwMode="auto">
            <a:xfrm rot="-5400000">
              <a:off x="7010400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 dirty="0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</p:grpSp>
      <p:grpSp>
        <p:nvGrpSpPr>
          <p:cNvPr id="279" name="Group 441"/>
          <p:cNvGrpSpPr>
            <a:grpSpLocks/>
          </p:cNvGrpSpPr>
          <p:nvPr/>
        </p:nvGrpSpPr>
        <p:grpSpPr bwMode="auto">
          <a:xfrm>
            <a:off x="6157357" y="3659188"/>
            <a:ext cx="322262" cy="1985962"/>
            <a:chOff x="6993466" y="3657600"/>
            <a:chExt cx="321734" cy="1985494"/>
          </a:xfrm>
        </p:grpSpPr>
        <p:sp>
          <p:nvSpPr>
            <p:cNvPr id="280" name="Line 73"/>
            <p:cNvSpPr>
              <a:spLocks noChangeShapeType="1"/>
            </p:cNvSpPr>
            <p:nvPr/>
          </p:nvSpPr>
          <p:spPr bwMode="auto">
            <a:xfrm flipH="1">
              <a:off x="7069665" y="3657600"/>
              <a:ext cx="6835" cy="1147294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75"/>
            <p:cNvSpPr>
              <a:spLocks noChangeShapeType="1"/>
            </p:cNvSpPr>
            <p:nvPr/>
          </p:nvSpPr>
          <p:spPr bwMode="auto">
            <a:xfrm flipH="1">
              <a:off x="7239000" y="3666802"/>
              <a:ext cx="8302" cy="1138092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AutoShape 79"/>
            <p:cNvSpPr>
              <a:spLocks noChangeArrowheads="1"/>
            </p:cNvSpPr>
            <p:nvPr/>
          </p:nvSpPr>
          <p:spPr bwMode="auto">
            <a:xfrm rot="5400000">
              <a:off x="6879166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283" name="AutoShape 79"/>
            <p:cNvSpPr>
              <a:spLocks noChangeArrowheads="1"/>
            </p:cNvSpPr>
            <p:nvPr/>
          </p:nvSpPr>
          <p:spPr bwMode="auto">
            <a:xfrm rot="5400000">
              <a:off x="7048500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284" name="AutoShape 3"/>
            <p:cNvSpPr>
              <a:spLocks noChangeArrowheads="1"/>
            </p:cNvSpPr>
            <p:nvPr/>
          </p:nvSpPr>
          <p:spPr bwMode="auto">
            <a:xfrm rot="-5400000">
              <a:off x="6846713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  <p:sp>
          <p:nvSpPr>
            <p:cNvPr id="285" name="AutoShape 3"/>
            <p:cNvSpPr>
              <a:spLocks noChangeArrowheads="1"/>
            </p:cNvSpPr>
            <p:nvPr/>
          </p:nvSpPr>
          <p:spPr bwMode="auto">
            <a:xfrm rot="-5400000">
              <a:off x="7010400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</p:grpSp>
      <p:grpSp>
        <p:nvGrpSpPr>
          <p:cNvPr id="286" name="Group 219"/>
          <p:cNvGrpSpPr>
            <a:grpSpLocks/>
          </p:cNvGrpSpPr>
          <p:nvPr/>
        </p:nvGrpSpPr>
        <p:grpSpPr bwMode="auto">
          <a:xfrm>
            <a:off x="6500257" y="3657600"/>
            <a:ext cx="322262" cy="1985963"/>
            <a:chOff x="6993466" y="3657600"/>
            <a:chExt cx="321734" cy="1985494"/>
          </a:xfrm>
        </p:grpSpPr>
        <p:sp>
          <p:nvSpPr>
            <p:cNvPr id="287" name="Line 73"/>
            <p:cNvSpPr>
              <a:spLocks noChangeShapeType="1"/>
            </p:cNvSpPr>
            <p:nvPr/>
          </p:nvSpPr>
          <p:spPr bwMode="auto">
            <a:xfrm flipH="1">
              <a:off x="7069665" y="3657600"/>
              <a:ext cx="6835" cy="1147294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75"/>
            <p:cNvSpPr>
              <a:spLocks noChangeShapeType="1"/>
            </p:cNvSpPr>
            <p:nvPr/>
          </p:nvSpPr>
          <p:spPr bwMode="auto">
            <a:xfrm flipH="1">
              <a:off x="7239000" y="3666802"/>
              <a:ext cx="8302" cy="1138092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AutoShape 79"/>
            <p:cNvSpPr>
              <a:spLocks noChangeArrowheads="1"/>
            </p:cNvSpPr>
            <p:nvPr/>
          </p:nvSpPr>
          <p:spPr bwMode="auto">
            <a:xfrm rot="5400000">
              <a:off x="6879166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290" name="AutoShape 79"/>
            <p:cNvSpPr>
              <a:spLocks noChangeArrowheads="1"/>
            </p:cNvSpPr>
            <p:nvPr/>
          </p:nvSpPr>
          <p:spPr bwMode="auto">
            <a:xfrm rot="5400000">
              <a:off x="7048500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291" name="AutoShape 3"/>
            <p:cNvSpPr>
              <a:spLocks noChangeArrowheads="1"/>
            </p:cNvSpPr>
            <p:nvPr/>
          </p:nvSpPr>
          <p:spPr bwMode="auto">
            <a:xfrm rot="-5400000">
              <a:off x="6846713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  <p:sp>
          <p:nvSpPr>
            <p:cNvPr id="292" name="AutoShape 3"/>
            <p:cNvSpPr>
              <a:spLocks noChangeArrowheads="1"/>
            </p:cNvSpPr>
            <p:nvPr/>
          </p:nvSpPr>
          <p:spPr bwMode="auto">
            <a:xfrm rot="-5400000">
              <a:off x="7010400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 dirty="0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</p:grpSp>
      <p:grpSp>
        <p:nvGrpSpPr>
          <p:cNvPr id="293" name="Group 219"/>
          <p:cNvGrpSpPr>
            <a:grpSpLocks/>
          </p:cNvGrpSpPr>
          <p:nvPr/>
        </p:nvGrpSpPr>
        <p:grpSpPr bwMode="auto">
          <a:xfrm>
            <a:off x="5816251" y="3659187"/>
            <a:ext cx="322262" cy="1985963"/>
            <a:chOff x="6993466" y="3657600"/>
            <a:chExt cx="321734" cy="1985494"/>
          </a:xfrm>
        </p:grpSpPr>
        <p:sp>
          <p:nvSpPr>
            <p:cNvPr id="294" name="Line 73"/>
            <p:cNvSpPr>
              <a:spLocks noChangeShapeType="1"/>
            </p:cNvSpPr>
            <p:nvPr/>
          </p:nvSpPr>
          <p:spPr bwMode="auto">
            <a:xfrm flipH="1">
              <a:off x="7069665" y="3657600"/>
              <a:ext cx="6835" cy="1147294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75"/>
            <p:cNvSpPr>
              <a:spLocks noChangeShapeType="1"/>
            </p:cNvSpPr>
            <p:nvPr/>
          </p:nvSpPr>
          <p:spPr bwMode="auto">
            <a:xfrm flipH="1">
              <a:off x="7239000" y="3666802"/>
              <a:ext cx="8302" cy="1138092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AutoShape 79"/>
            <p:cNvSpPr>
              <a:spLocks noChangeArrowheads="1"/>
            </p:cNvSpPr>
            <p:nvPr/>
          </p:nvSpPr>
          <p:spPr bwMode="auto">
            <a:xfrm rot="5400000">
              <a:off x="6879166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297" name="AutoShape 79"/>
            <p:cNvSpPr>
              <a:spLocks noChangeArrowheads="1"/>
            </p:cNvSpPr>
            <p:nvPr/>
          </p:nvSpPr>
          <p:spPr bwMode="auto">
            <a:xfrm rot="5400000">
              <a:off x="7048500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298" name="AutoShape 3"/>
            <p:cNvSpPr>
              <a:spLocks noChangeArrowheads="1"/>
            </p:cNvSpPr>
            <p:nvPr/>
          </p:nvSpPr>
          <p:spPr bwMode="auto">
            <a:xfrm rot="-5400000">
              <a:off x="6846713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  <p:sp>
          <p:nvSpPr>
            <p:cNvPr id="299" name="AutoShape 3"/>
            <p:cNvSpPr>
              <a:spLocks noChangeArrowheads="1"/>
            </p:cNvSpPr>
            <p:nvPr/>
          </p:nvSpPr>
          <p:spPr bwMode="auto">
            <a:xfrm rot="-5400000">
              <a:off x="7010400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 dirty="0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</p:grpSp>
      <p:grpSp>
        <p:nvGrpSpPr>
          <p:cNvPr id="301" name="Group 441"/>
          <p:cNvGrpSpPr>
            <a:grpSpLocks/>
          </p:cNvGrpSpPr>
          <p:nvPr/>
        </p:nvGrpSpPr>
        <p:grpSpPr bwMode="auto">
          <a:xfrm>
            <a:off x="7849500" y="3659188"/>
            <a:ext cx="322262" cy="1985962"/>
            <a:chOff x="6993466" y="3657600"/>
            <a:chExt cx="321734" cy="1985494"/>
          </a:xfrm>
        </p:grpSpPr>
        <p:sp>
          <p:nvSpPr>
            <p:cNvPr id="302" name="Line 73"/>
            <p:cNvSpPr>
              <a:spLocks noChangeShapeType="1"/>
            </p:cNvSpPr>
            <p:nvPr/>
          </p:nvSpPr>
          <p:spPr bwMode="auto">
            <a:xfrm flipH="1">
              <a:off x="7069665" y="3657600"/>
              <a:ext cx="6835" cy="1147294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75"/>
            <p:cNvSpPr>
              <a:spLocks noChangeShapeType="1"/>
            </p:cNvSpPr>
            <p:nvPr/>
          </p:nvSpPr>
          <p:spPr bwMode="auto">
            <a:xfrm flipH="1">
              <a:off x="7239000" y="3666802"/>
              <a:ext cx="8302" cy="1138092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AutoShape 79"/>
            <p:cNvSpPr>
              <a:spLocks noChangeArrowheads="1"/>
            </p:cNvSpPr>
            <p:nvPr/>
          </p:nvSpPr>
          <p:spPr bwMode="auto">
            <a:xfrm rot="5400000">
              <a:off x="6879166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305" name="AutoShape 79"/>
            <p:cNvSpPr>
              <a:spLocks noChangeArrowheads="1"/>
            </p:cNvSpPr>
            <p:nvPr/>
          </p:nvSpPr>
          <p:spPr bwMode="auto">
            <a:xfrm rot="5400000">
              <a:off x="7048500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306" name="AutoShape 3"/>
            <p:cNvSpPr>
              <a:spLocks noChangeArrowheads="1"/>
            </p:cNvSpPr>
            <p:nvPr/>
          </p:nvSpPr>
          <p:spPr bwMode="auto">
            <a:xfrm rot="-5400000">
              <a:off x="6846713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  <p:sp>
          <p:nvSpPr>
            <p:cNvPr id="307" name="AutoShape 3"/>
            <p:cNvSpPr>
              <a:spLocks noChangeArrowheads="1"/>
            </p:cNvSpPr>
            <p:nvPr/>
          </p:nvSpPr>
          <p:spPr bwMode="auto">
            <a:xfrm rot="-5400000">
              <a:off x="7010400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</p:grpSp>
      <p:grpSp>
        <p:nvGrpSpPr>
          <p:cNvPr id="308" name="Group 219"/>
          <p:cNvGrpSpPr>
            <a:grpSpLocks/>
          </p:cNvGrpSpPr>
          <p:nvPr/>
        </p:nvGrpSpPr>
        <p:grpSpPr bwMode="auto">
          <a:xfrm>
            <a:off x="8192400" y="3657600"/>
            <a:ext cx="322262" cy="1985963"/>
            <a:chOff x="6993466" y="3657600"/>
            <a:chExt cx="321734" cy="1985494"/>
          </a:xfrm>
        </p:grpSpPr>
        <p:sp>
          <p:nvSpPr>
            <p:cNvPr id="309" name="Line 73"/>
            <p:cNvSpPr>
              <a:spLocks noChangeShapeType="1"/>
            </p:cNvSpPr>
            <p:nvPr/>
          </p:nvSpPr>
          <p:spPr bwMode="auto">
            <a:xfrm flipH="1">
              <a:off x="7069665" y="3657600"/>
              <a:ext cx="6835" cy="1147294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75"/>
            <p:cNvSpPr>
              <a:spLocks noChangeShapeType="1"/>
            </p:cNvSpPr>
            <p:nvPr/>
          </p:nvSpPr>
          <p:spPr bwMode="auto">
            <a:xfrm flipH="1">
              <a:off x="7239000" y="3666802"/>
              <a:ext cx="8302" cy="1138092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AutoShape 79"/>
            <p:cNvSpPr>
              <a:spLocks noChangeArrowheads="1"/>
            </p:cNvSpPr>
            <p:nvPr/>
          </p:nvSpPr>
          <p:spPr bwMode="auto">
            <a:xfrm rot="5400000">
              <a:off x="6879166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312" name="AutoShape 79"/>
            <p:cNvSpPr>
              <a:spLocks noChangeArrowheads="1"/>
            </p:cNvSpPr>
            <p:nvPr/>
          </p:nvSpPr>
          <p:spPr bwMode="auto">
            <a:xfrm rot="5400000">
              <a:off x="7048500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313" name="AutoShape 3"/>
            <p:cNvSpPr>
              <a:spLocks noChangeArrowheads="1"/>
            </p:cNvSpPr>
            <p:nvPr/>
          </p:nvSpPr>
          <p:spPr bwMode="auto">
            <a:xfrm rot="-5400000">
              <a:off x="6846713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  <p:sp>
          <p:nvSpPr>
            <p:cNvPr id="314" name="AutoShape 3"/>
            <p:cNvSpPr>
              <a:spLocks noChangeArrowheads="1"/>
            </p:cNvSpPr>
            <p:nvPr/>
          </p:nvSpPr>
          <p:spPr bwMode="auto">
            <a:xfrm rot="-5400000">
              <a:off x="7010400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 dirty="0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</p:grpSp>
      <p:grpSp>
        <p:nvGrpSpPr>
          <p:cNvPr id="315" name="Group 303"/>
          <p:cNvGrpSpPr>
            <a:grpSpLocks/>
          </p:cNvGrpSpPr>
          <p:nvPr/>
        </p:nvGrpSpPr>
        <p:grpSpPr bwMode="auto">
          <a:xfrm>
            <a:off x="7224895" y="3663950"/>
            <a:ext cx="152400" cy="1979613"/>
            <a:chOff x="4078327" y="3655813"/>
            <a:chExt cx="152400" cy="1978971"/>
          </a:xfrm>
        </p:grpSpPr>
        <p:sp>
          <p:nvSpPr>
            <p:cNvPr id="316" name="AutoShape 3"/>
            <p:cNvSpPr>
              <a:spLocks noChangeArrowheads="1"/>
            </p:cNvSpPr>
            <p:nvPr/>
          </p:nvSpPr>
          <p:spPr bwMode="auto">
            <a:xfrm rot="-5400000">
              <a:off x="3925927" y="494898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 dirty="0">
                  <a:solidFill>
                    <a:schemeClr val="bg1"/>
                  </a:solidFill>
                  <a:cs typeface="Arial" charset="0"/>
                </a:rPr>
                <a:t>100G</a:t>
              </a:r>
            </a:p>
          </p:txBody>
        </p:sp>
        <p:sp>
          <p:nvSpPr>
            <p:cNvPr id="317" name="AutoShape 79"/>
            <p:cNvSpPr>
              <a:spLocks noChangeArrowheads="1"/>
            </p:cNvSpPr>
            <p:nvPr/>
          </p:nvSpPr>
          <p:spPr bwMode="auto">
            <a:xfrm rot="5400000">
              <a:off x="3964027" y="536808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318" name="Line 133"/>
            <p:cNvSpPr>
              <a:spLocks noChangeShapeType="1"/>
            </p:cNvSpPr>
            <p:nvPr/>
          </p:nvSpPr>
          <p:spPr bwMode="auto">
            <a:xfrm flipV="1">
              <a:off x="4154526" y="3655813"/>
              <a:ext cx="705" cy="1140771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9" name="Group 219"/>
          <p:cNvGrpSpPr>
            <a:grpSpLocks/>
          </p:cNvGrpSpPr>
          <p:nvPr/>
        </p:nvGrpSpPr>
        <p:grpSpPr bwMode="auto">
          <a:xfrm>
            <a:off x="7508394" y="3659187"/>
            <a:ext cx="322262" cy="1985963"/>
            <a:chOff x="6993466" y="3657600"/>
            <a:chExt cx="321734" cy="1985494"/>
          </a:xfrm>
        </p:grpSpPr>
        <p:sp>
          <p:nvSpPr>
            <p:cNvPr id="320" name="Line 73"/>
            <p:cNvSpPr>
              <a:spLocks noChangeShapeType="1"/>
            </p:cNvSpPr>
            <p:nvPr/>
          </p:nvSpPr>
          <p:spPr bwMode="auto">
            <a:xfrm flipH="1">
              <a:off x="7069665" y="3657600"/>
              <a:ext cx="6835" cy="1147294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75"/>
            <p:cNvSpPr>
              <a:spLocks noChangeShapeType="1"/>
            </p:cNvSpPr>
            <p:nvPr/>
          </p:nvSpPr>
          <p:spPr bwMode="auto">
            <a:xfrm flipH="1">
              <a:off x="7239000" y="3666802"/>
              <a:ext cx="8302" cy="1138092"/>
            </a:xfrm>
            <a:prstGeom prst="line">
              <a:avLst/>
            </a:prstGeom>
            <a:noFill/>
            <a:ln w="28575">
              <a:solidFill>
                <a:srgbClr val="ADAFA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AutoShape 79"/>
            <p:cNvSpPr>
              <a:spLocks noChangeArrowheads="1"/>
            </p:cNvSpPr>
            <p:nvPr/>
          </p:nvSpPr>
          <p:spPr bwMode="auto">
            <a:xfrm rot="5400000">
              <a:off x="6879166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323" name="AutoShape 79"/>
            <p:cNvSpPr>
              <a:spLocks noChangeArrowheads="1"/>
            </p:cNvSpPr>
            <p:nvPr/>
          </p:nvSpPr>
          <p:spPr bwMode="auto">
            <a:xfrm rot="5400000">
              <a:off x="7048500" y="5376394"/>
              <a:ext cx="381000" cy="152400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rgbClr val="F59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de-DE" sz="2000"/>
            </a:p>
          </p:txBody>
        </p:sp>
        <p:sp>
          <p:nvSpPr>
            <p:cNvPr id="324" name="AutoShape 3"/>
            <p:cNvSpPr>
              <a:spLocks noChangeArrowheads="1"/>
            </p:cNvSpPr>
            <p:nvPr/>
          </p:nvSpPr>
          <p:spPr bwMode="auto">
            <a:xfrm rot="-5400000">
              <a:off x="6846713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  <p:sp>
          <p:nvSpPr>
            <p:cNvPr id="325" name="AutoShape 3"/>
            <p:cNvSpPr>
              <a:spLocks noChangeArrowheads="1"/>
            </p:cNvSpPr>
            <p:nvPr/>
          </p:nvSpPr>
          <p:spPr bwMode="auto">
            <a:xfrm rot="-5400000">
              <a:off x="7010400" y="4957294"/>
              <a:ext cx="457200" cy="152400"/>
            </a:xfrm>
            <a:prstGeom prst="flowChartAlternateProcess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0" hangingPunct="0"/>
              <a:r>
                <a:rPr lang="en-US" sz="800" b="1" dirty="0">
                  <a:solidFill>
                    <a:schemeClr val="bg1"/>
                  </a:solidFill>
                  <a:cs typeface="Arial" charset="0"/>
                </a:rPr>
                <a:t>SFP+</a:t>
              </a:r>
            </a:p>
          </p:txBody>
        </p:sp>
      </p:grpSp>
      <p:sp>
        <p:nvSpPr>
          <p:cNvPr id="328" name="Line 35"/>
          <p:cNvSpPr>
            <a:spLocks noChangeShapeType="1"/>
          </p:cNvSpPr>
          <p:nvPr/>
        </p:nvSpPr>
        <p:spPr bwMode="auto">
          <a:xfrm>
            <a:off x="4763313" y="3429975"/>
            <a:ext cx="0" cy="385471"/>
          </a:xfrm>
          <a:prstGeom prst="line">
            <a:avLst/>
          </a:prstGeom>
          <a:noFill/>
          <a:ln w="76200" cmpd="sng">
            <a:solidFill>
              <a:srgbClr val="ADAF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" name="Line 35"/>
          <p:cNvSpPr>
            <a:spLocks noChangeShapeType="1"/>
          </p:cNvSpPr>
          <p:nvPr/>
        </p:nvSpPr>
        <p:spPr bwMode="auto">
          <a:xfrm>
            <a:off x="6310007" y="3429975"/>
            <a:ext cx="0" cy="385471"/>
          </a:xfrm>
          <a:prstGeom prst="line">
            <a:avLst/>
          </a:prstGeom>
          <a:noFill/>
          <a:ln w="76200" cmpd="sng">
            <a:solidFill>
              <a:srgbClr val="ADAF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" name="Line 35"/>
          <p:cNvSpPr>
            <a:spLocks noChangeShapeType="1"/>
          </p:cNvSpPr>
          <p:nvPr/>
        </p:nvSpPr>
        <p:spPr bwMode="auto">
          <a:xfrm>
            <a:off x="7856701" y="3429975"/>
            <a:ext cx="0" cy="385471"/>
          </a:xfrm>
          <a:prstGeom prst="line">
            <a:avLst/>
          </a:prstGeom>
          <a:noFill/>
          <a:ln w="76200" cmpd="sng">
            <a:solidFill>
              <a:srgbClr val="ADAF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" name="AutoShape 19"/>
          <p:cNvSpPr>
            <a:spLocks noChangeArrowheads="1"/>
          </p:cNvSpPr>
          <p:nvPr/>
        </p:nvSpPr>
        <p:spPr bwMode="auto">
          <a:xfrm>
            <a:off x="4048433" y="3583024"/>
            <a:ext cx="1410980" cy="1068178"/>
          </a:xfrm>
          <a:prstGeom prst="flowChartAlternateProcess">
            <a:avLst/>
          </a:prstGeom>
          <a:solidFill>
            <a:srgbClr val="9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8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FPGA </a:t>
            </a:r>
            <a:r>
              <a:rPr lang="en-US" sz="800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MultiTable</a:t>
            </a:r>
            <a:endParaRPr lang="en-US" sz="800" b="1" dirty="0" smtClean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n-US" sz="8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Pipeline</a:t>
            </a:r>
            <a:endParaRPr lang="en-US" sz="8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00" name="AutoShape 19"/>
          <p:cNvSpPr>
            <a:spLocks noChangeArrowheads="1"/>
          </p:cNvSpPr>
          <p:nvPr/>
        </p:nvSpPr>
        <p:spPr bwMode="auto">
          <a:xfrm>
            <a:off x="5613627" y="3583024"/>
            <a:ext cx="1410980" cy="1068178"/>
          </a:xfrm>
          <a:prstGeom prst="flowChartAlternateProcess">
            <a:avLst/>
          </a:prstGeom>
          <a:solidFill>
            <a:srgbClr val="9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8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FPGA </a:t>
            </a:r>
            <a:r>
              <a:rPr lang="en-US" sz="800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MultiTable</a:t>
            </a:r>
            <a:endParaRPr lang="en-US" sz="800" b="1" dirty="0" smtClean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n-US" sz="8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Pipeline</a:t>
            </a:r>
            <a:endParaRPr lang="en-US" sz="8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26" name="AutoShape 19"/>
          <p:cNvSpPr>
            <a:spLocks noChangeArrowheads="1"/>
          </p:cNvSpPr>
          <p:nvPr/>
        </p:nvSpPr>
        <p:spPr bwMode="auto">
          <a:xfrm>
            <a:off x="7162800" y="3583024"/>
            <a:ext cx="1410980" cy="1068178"/>
          </a:xfrm>
          <a:prstGeom prst="flowChartAlternateProcess">
            <a:avLst/>
          </a:prstGeom>
          <a:solidFill>
            <a:srgbClr val="90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8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FPGA </a:t>
            </a:r>
            <a:r>
              <a:rPr lang="en-US" sz="800" b="1" dirty="0" err="1" smtClean="0">
                <a:solidFill>
                  <a:schemeClr val="bg1"/>
                </a:solidFill>
                <a:ea typeface="Arial" charset="0"/>
                <a:cs typeface="Arial" charset="0"/>
              </a:rPr>
              <a:t>MultiTable</a:t>
            </a:r>
            <a:endParaRPr lang="en-US" sz="800" b="1" dirty="0" smtClean="0">
              <a:solidFill>
                <a:schemeClr val="bg1"/>
              </a:solidFill>
              <a:ea typeface="Arial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n-US" sz="8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Pipeline</a:t>
            </a:r>
            <a:endParaRPr lang="en-US" sz="8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31" name="Line 35"/>
          <p:cNvSpPr>
            <a:spLocks noChangeShapeType="1"/>
          </p:cNvSpPr>
          <p:nvPr/>
        </p:nvSpPr>
        <p:spPr bwMode="auto">
          <a:xfrm>
            <a:off x="5425773" y="2699829"/>
            <a:ext cx="0" cy="385471"/>
          </a:xfrm>
          <a:prstGeom prst="line">
            <a:avLst/>
          </a:prstGeom>
          <a:noFill/>
          <a:ln w="76200" cmpd="sng">
            <a:solidFill>
              <a:srgbClr val="ADAF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AutoShape 3"/>
          <p:cNvSpPr>
            <a:spLocks noChangeArrowheads="1"/>
          </p:cNvSpPr>
          <p:nvPr/>
        </p:nvSpPr>
        <p:spPr bwMode="auto">
          <a:xfrm>
            <a:off x="2472608" y="2979294"/>
            <a:ext cx="6101172" cy="5334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8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FPGA Switch Fabric</a:t>
            </a:r>
            <a:endParaRPr lang="en-US" sz="8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332" name="Line 35"/>
          <p:cNvSpPr>
            <a:spLocks noChangeShapeType="1"/>
          </p:cNvSpPr>
          <p:nvPr/>
        </p:nvSpPr>
        <p:spPr bwMode="auto">
          <a:xfrm>
            <a:off x="2033588" y="2699830"/>
            <a:ext cx="3425825" cy="0"/>
          </a:xfrm>
          <a:prstGeom prst="line">
            <a:avLst/>
          </a:prstGeom>
          <a:noFill/>
          <a:ln w="76200" cmpd="sng">
            <a:solidFill>
              <a:srgbClr val="ADAF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" name="AutoShape 19"/>
          <p:cNvSpPr>
            <a:spLocks noChangeArrowheads="1"/>
          </p:cNvSpPr>
          <p:nvPr/>
        </p:nvSpPr>
        <p:spPr bwMode="auto">
          <a:xfrm>
            <a:off x="2479395" y="2511565"/>
            <a:ext cx="1473403" cy="381000"/>
          </a:xfrm>
          <a:prstGeom prst="flowChartAlternateProcess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800" b="1" dirty="0" smtClean="0">
                <a:solidFill>
                  <a:schemeClr val="bg1"/>
                </a:solidFill>
                <a:ea typeface="Arial" charset="0"/>
                <a:cs typeface="Arial" charset="0"/>
              </a:rPr>
              <a:t>PCI-E Switch</a:t>
            </a:r>
            <a:endParaRPr lang="en-US" sz="800" b="1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grpSp>
        <p:nvGrpSpPr>
          <p:cNvPr id="102" name="Group 272"/>
          <p:cNvGrpSpPr/>
          <p:nvPr/>
        </p:nvGrpSpPr>
        <p:grpSpPr>
          <a:xfrm>
            <a:off x="354874" y="2364987"/>
            <a:ext cx="1921612" cy="2221109"/>
            <a:chOff x="4573726" y="1601197"/>
            <a:chExt cx="2365086" cy="2144131"/>
          </a:xfrm>
          <a:solidFill>
            <a:schemeClr val="bg2">
              <a:lumMod val="25000"/>
            </a:schemeClr>
          </a:solidFill>
        </p:grpSpPr>
        <p:sp>
          <p:nvSpPr>
            <p:cNvPr id="253" name="Rounded Rectangle 252"/>
            <p:cNvSpPr/>
            <p:nvPr/>
          </p:nvSpPr>
          <p:spPr bwMode="auto">
            <a:xfrm>
              <a:off x="4573726" y="1601197"/>
              <a:ext cx="2365086" cy="2144131"/>
            </a:xfrm>
            <a:prstGeom prst="roundRect">
              <a:avLst>
                <a:gd name="adj" fmla="val 8512"/>
              </a:avLst>
            </a:prstGeom>
            <a:grp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5" name="Rounded Rectangle 254"/>
            <p:cNvSpPr/>
            <p:nvPr/>
          </p:nvSpPr>
          <p:spPr bwMode="auto">
            <a:xfrm>
              <a:off x="4702562" y="1679980"/>
              <a:ext cx="2135020" cy="1967663"/>
            </a:xfrm>
            <a:prstGeom prst="roundRect">
              <a:avLst>
                <a:gd name="adj" fmla="val 8512"/>
              </a:avLst>
            </a:prstGeom>
            <a:solidFill>
              <a:schemeClr val="bg2">
                <a:lumMod val="25000"/>
              </a:schemeClr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Arial" pitchFamily="34" charset="0"/>
                  <a:ea typeface="Arial" charset="0"/>
                  <a:cs typeface="Arial" charset="0"/>
                </a:rPr>
                <a:t>8 Core 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21634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FortiCore</a:t>
            </a:r>
            <a:r>
              <a:rPr lang="en-US" dirty="0"/>
              <a:t> </a:t>
            </a:r>
            <a:r>
              <a:rPr lang="en-US" dirty="0" smtClean="0"/>
              <a:t>OS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Linux 3.14 kernel</a:t>
            </a:r>
          </a:p>
          <a:p>
            <a:r>
              <a:rPr lang="en-US" dirty="0" smtClean="0"/>
              <a:t>Support for Kernel Virtual Machine (KVM) hypervisor environment</a:t>
            </a:r>
          </a:p>
          <a:p>
            <a:pPr lvl="1"/>
            <a:r>
              <a:rPr lang="en-US" dirty="0" smtClean="0"/>
              <a:t>Will run a </a:t>
            </a:r>
            <a:r>
              <a:rPr lang="en-US" dirty="0" err="1" smtClean="0"/>
              <a:t>FortiSphere</a:t>
            </a:r>
            <a:r>
              <a:rPr lang="en-US" dirty="0" smtClean="0"/>
              <a:t> micro SDN controller as a virtual machine, to allow local programming of flows</a:t>
            </a:r>
          </a:p>
          <a:p>
            <a:r>
              <a:rPr lang="en-US" dirty="0" smtClean="0"/>
              <a:t>Support for </a:t>
            </a:r>
            <a:r>
              <a:rPr lang="en-US" dirty="0" err="1" smtClean="0"/>
              <a:t>OpenFlow</a:t>
            </a:r>
            <a:r>
              <a:rPr lang="en-US" dirty="0" smtClean="0"/>
              <a:t> 1.3.4</a:t>
            </a:r>
          </a:p>
          <a:p>
            <a:pPr lvl="1"/>
            <a:r>
              <a:rPr lang="en-US" dirty="0" err="1" smtClean="0"/>
              <a:t>OpenFlow</a:t>
            </a:r>
            <a:r>
              <a:rPr lang="en-US" dirty="0" smtClean="0"/>
              <a:t> standard is maintained is by the Open Networking Foundation (ONF)</a:t>
            </a:r>
          </a:p>
          <a:p>
            <a:pPr lvl="2"/>
            <a:r>
              <a:rPr lang="en-US" dirty="0">
                <a:hlinkClick r:id="rId2"/>
              </a:rPr>
              <a:t>https://www.opennetworking.org/images/stories/downloads/sdn-resources/onf-specifications/openflow/openflow-switch-v1.3.4.</a:t>
            </a:r>
            <a:r>
              <a:rPr lang="en-US" dirty="0" smtClean="0">
                <a:hlinkClick r:id="rId2"/>
              </a:rPr>
              <a:t>pdf</a:t>
            </a:r>
            <a:endParaRPr lang="en-US" dirty="0" smtClean="0"/>
          </a:p>
          <a:p>
            <a:pPr lvl="1"/>
            <a:r>
              <a:rPr lang="en-US" dirty="0" smtClean="0"/>
              <a:t>Open </a:t>
            </a:r>
            <a:r>
              <a:rPr lang="en-US" dirty="0" err="1" smtClean="0"/>
              <a:t>vSwitch</a:t>
            </a:r>
            <a:r>
              <a:rPr lang="en-US" dirty="0" smtClean="0"/>
              <a:t> (OVS) is used as an </a:t>
            </a:r>
            <a:r>
              <a:rPr lang="en-US" dirty="0" err="1" smtClean="0"/>
              <a:t>OpenFlow</a:t>
            </a:r>
            <a:r>
              <a:rPr lang="en-US" dirty="0" smtClean="0"/>
              <a:t> agent, operating as an abstraction layer to program the FPGA switching matrix and pipelines via </a:t>
            </a:r>
            <a:r>
              <a:rPr lang="en-US" dirty="0" err="1" smtClean="0"/>
              <a:t>OpenFlow</a:t>
            </a:r>
            <a:r>
              <a:rPr lang="en-US" dirty="0" smtClean="0"/>
              <a:t> statements</a:t>
            </a:r>
          </a:p>
          <a:p>
            <a:r>
              <a:rPr lang="en-US" dirty="0" smtClean="0"/>
              <a:t>Configuration is managed via </a:t>
            </a:r>
            <a:r>
              <a:rPr lang="en-US" dirty="0" err="1" smtClean="0"/>
              <a:t>FortiOS</a:t>
            </a:r>
            <a:r>
              <a:rPr lang="en-US" dirty="0" smtClean="0"/>
              <a:t> shell CLI and GUI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81309"/>
      </p:ext>
    </p:extLst>
  </p:cSld>
  <p:clrMapOvr>
    <a:masterClrMapping/>
  </p:clrMapOvr>
  <p:transition xmlns:p14="http://schemas.microsoft.com/office/powerpoint/2010/main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FortiCore</a:t>
            </a:r>
            <a:r>
              <a:rPr lang="en-US" dirty="0" smtClean="0"/>
              <a:t> – Link Transection (TRANSECT)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sz="half" idx="1"/>
          </p:nvPr>
        </p:nvSpPr>
        <p:spPr>
          <a:xfrm>
            <a:off x="415035" y="4191000"/>
            <a:ext cx="8335265" cy="1722408"/>
          </a:xfrm>
        </p:spPr>
        <p:txBody>
          <a:bodyPr>
            <a:normAutofit fontScale="85000" lnSpcReduction="10000"/>
          </a:bodyPr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FortiCore</a:t>
            </a:r>
            <a:r>
              <a:rPr lang="en-US" sz="2000" dirty="0" smtClean="0"/>
              <a:t> is inserted in a transected link between existing active components</a:t>
            </a:r>
          </a:p>
          <a:p>
            <a:r>
              <a:rPr lang="en-US" sz="2000" dirty="0" smtClean="0"/>
              <a:t>Traffic-of-interest is shunted to the </a:t>
            </a:r>
            <a:r>
              <a:rPr lang="en-US" sz="2000" dirty="0" err="1" smtClean="0"/>
              <a:t>FortiDevices</a:t>
            </a:r>
            <a:r>
              <a:rPr lang="en-US" sz="2000" dirty="0" smtClean="0"/>
              <a:t> associated with the </a:t>
            </a:r>
            <a:r>
              <a:rPr lang="en-US" sz="2000" dirty="0" err="1" smtClean="0"/>
              <a:t>FortiCore</a:t>
            </a:r>
            <a:endParaRPr lang="en-US" sz="2000" dirty="0" smtClean="0"/>
          </a:p>
          <a:p>
            <a:r>
              <a:rPr lang="en-US" sz="2000" dirty="0" smtClean="0"/>
              <a:t>Other traffic is forwarded through – maximizing transparency relative to the link traffic</a:t>
            </a:r>
          </a:p>
          <a:p>
            <a:r>
              <a:rPr lang="en-US" sz="2000" dirty="0" smtClean="0"/>
              <a:t>Link-based provides an ‘network instrumentation’ model</a:t>
            </a:r>
          </a:p>
          <a:p>
            <a:r>
              <a:rPr lang="en-US" sz="2000" dirty="0" smtClean="0"/>
              <a:t>Can also replace existing (underperforming) in-line network security appliances</a:t>
            </a:r>
            <a:endParaRPr lang="en-US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1193800" y="1525339"/>
            <a:ext cx="6724650" cy="2560886"/>
            <a:chOff x="1193800" y="1525339"/>
            <a:chExt cx="6724650" cy="2560886"/>
          </a:xfrm>
        </p:grpSpPr>
        <p:pic>
          <p:nvPicPr>
            <p:cNvPr id="13" name="Picture 3" descr="FortiGate_Icon_F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319" y="2861255"/>
              <a:ext cx="644343" cy="47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FortiGate_Icon_F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240" y="2427050"/>
              <a:ext cx="644343" cy="477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 descr="FortiMail_Icon_F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558" y="1981160"/>
              <a:ext cx="644928" cy="511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7" descr="FortiWeb_Icon_F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6190" y="1525339"/>
              <a:ext cx="644669" cy="478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Elbow Connector 53"/>
            <p:cNvCxnSpPr>
              <a:cxnSpLocks noChangeShapeType="1"/>
              <a:stCxn id="16" idx="1"/>
            </p:cNvCxnSpPr>
            <p:nvPr/>
          </p:nvCxnSpPr>
          <p:spPr bwMode="auto">
            <a:xfrm rot="10800000" flipH="1" flipV="1">
              <a:off x="4156190" y="1764635"/>
              <a:ext cx="44183" cy="1854531"/>
            </a:xfrm>
            <a:prstGeom prst="bentConnector4">
              <a:avLst>
                <a:gd name="adj1" fmla="val -1049611"/>
                <a:gd name="adj2" fmla="val 100014"/>
              </a:avLst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Elbow Connector 55"/>
            <p:cNvCxnSpPr>
              <a:cxnSpLocks noChangeShapeType="1"/>
              <a:stCxn id="15" idx="1"/>
              <a:endCxn id="44" idx="1"/>
            </p:cNvCxnSpPr>
            <p:nvPr/>
          </p:nvCxnSpPr>
          <p:spPr bwMode="auto">
            <a:xfrm rot="10800000" flipH="1" flipV="1">
              <a:off x="4162558" y="2236676"/>
              <a:ext cx="41720" cy="1302473"/>
            </a:xfrm>
            <a:prstGeom prst="bentConnector3">
              <a:avLst>
                <a:gd name="adj1" fmla="val -840083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Elbow Connector 68"/>
            <p:cNvCxnSpPr>
              <a:cxnSpLocks noChangeShapeType="1"/>
              <a:stCxn id="14" idx="1"/>
            </p:cNvCxnSpPr>
            <p:nvPr/>
          </p:nvCxnSpPr>
          <p:spPr bwMode="auto">
            <a:xfrm rot="10800000" flipH="1" flipV="1">
              <a:off x="4156240" y="2665606"/>
              <a:ext cx="47696" cy="795398"/>
            </a:xfrm>
            <a:prstGeom prst="bentConnector4">
              <a:avLst>
                <a:gd name="adj1" fmla="val -531713"/>
                <a:gd name="adj2" fmla="val 100106"/>
              </a:avLst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Elbow Connector 73"/>
            <p:cNvCxnSpPr>
              <a:cxnSpLocks noChangeShapeType="1"/>
              <a:stCxn id="13" idx="1"/>
            </p:cNvCxnSpPr>
            <p:nvPr/>
          </p:nvCxnSpPr>
          <p:spPr bwMode="auto">
            <a:xfrm rot="10800000" flipH="1" flipV="1">
              <a:off x="4166318" y="3099811"/>
              <a:ext cx="40466" cy="315597"/>
            </a:xfrm>
            <a:prstGeom prst="bentConnector4">
              <a:avLst>
                <a:gd name="adj1" fmla="val -380245"/>
                <a:gd name="adj2" fmla="val 99532"/>
              </a:avLst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Elbow Connector 75"/>
            <p:cNvCxnSpPr>
              <a:cxnSpLocks noChangeShapeType="1"/>
              <a:endCxn id="13" idx="3"/>
            </p:cNvCxnSpPr>
            <p:nvPr/>
          </p:nvCxnSpPr>
          <p:spPr bwMode="auto">
            <a:xfrm rot="5400000" flipH="1" flipV="1">
              <a:off x="4629463" y="3228509"/>
              <a:ext cx="309898" cy="52502"/>
            </a:xfrm>
            <a:prstGeom prst="bentConnector4">
              <a:avLst>
                <a:gd name="adj1" fmla="val -213"/>
                <a:gd name="adj2" fmla="val 393079"/>
              </a:avLst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Elbow Connector 77"/>
            <p:cNvCxnSpPr>
              <a:cxnSpLocks noChangeShapeType="1"/>
              <a:endCxn id="14" idx="3"/>
            </p:cNvCxnSpPr>
            <p:nvPr/>
          </p:nvCxnSpPr>
          <p:spPr bwMode="auto">
            <a:xfrm rot="5400000" flipH="1" flipV="1">
              <a:off x="4381673" y="3039956"/>
              <a:ext cx="793261" cy="44561"/>
            </a:xfrm>
            <a:prstGeom prst="bentConnector4">
              <a:avLst>
                <a:gd name="adj1" fmla="val -333"/>
                <a:gd name="adj2" fmla="val 627551"/>
              </a:avLst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Elbow Connector 81"/>
            <p:cNvCxnSpPr>
              <a:cxnSpLocks noChangeShapeType="1"/>
              <a:stCxn id="15" idx="3"/>
              <a:endCxn id="44" idx="3"/>
            </p:cNvCxnSpPr>
            <p:nvPr/>
          </p:nvCxnSpPr>
          <p:spPr bwMode="auto">
            <a:xfrm flipH="1">
              <a:off x="4756719" y="2236677"/>
              <a:ext cx="50767" cy="1302473"/>
            </a:xfrm>
            <a:prstGeom prst="bentConnector3">
              <a:avLst>
                <a:gd name="adj1" fmla="val -66091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Elbow Connector 84"/>
            <p:cNvCxnSpPr>
              <a:cxnSpLocks noChangeShapeType="1"/>
              <a:stCxn id="16" idx="3"/>
            </p:cNvCxnSpPr>
            <p:nvPr/>
          </p:nvCxnSpPr>
          <p:spPr bwMode="auto">
            <a:xfrm flipH="1">
              <a:off x="4758158" y="1764636"/>
              <a:ext cx="42701" cy="1852393"/>
            </a:xfrm>
            <a:prstGeom prst="bentConnector4">
              <a:avLst>
                <a:gd name="adj1" fmla="val -1101042"/>
                <a:gd name="adj2" fmla="val 100074"/>
              </a:avLst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141"/>
            <p:cNvCxnSpPr>
              <a:cxnSpLocks noChangeShapeType="1"/>
            </p:cNvCxnSpPr>
            <p:nvPr/>
          </p:nvCxnSpPr>
          <p:spPr bwMode="auto">
            <a:xfrm flipV="1">
              <a:off x="1803400" y="3683001"/>
              <a:ext cx="5499100" cy="50799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47"/>
            <p:cNvGrpSpPr>
              <a:grpSpLocks/>
            </p:cNvGrpSpPr>
            <p:nvPr/>
          </p:nvGrpSpPr>
          <p:grpSpPr bwMode="auto">
            <a:xfrm>
              <a:off x="4204279" y="3341448"/>
              <a:ext cx="552441" cy="410367"/>
              <a:chOff x="275112" y="3244553"/>
              <a:chExt cx="1371600" cy="948961"/>
            </a:xfrm>
          </p:grpSpPr>
          <p:sp>
            <p:nvSpPr>
              <p:cNvPr id="44" name="Rounded Rectangle 43"/>
              <p:cNvSpPr>
                <a:spLocks noChangeAspect="1"/>
              </p:cNvSpPr>
              <p:nvPr/>
            </p:nvSpPr>
            <p:spPr bwMode="auto">
              <a:xfrm>
                <a:off x="273674" y="3245108"/>
                <a:ext cx="1371622" cy="914089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571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charset="2"/>
                  <a:buNone/>
                  <a:defRPr/>
                </a:pPr>
                <a:endParaRPr lang="en-US" sz="200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45" name="Picture 44" descr="PPP_IBUSC_CLP_Chrome_Connection_B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924" y="3307515"/>
                <a:ext cx="1016892" cy="88472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33" name="TextBox 50"/>
            <p:cNvSpPr txBox="1">
              <a:spLocks noChangeArrowheads="1"/>
            </p:cNvSpPr>
            <p:nvPr/>
          </p:nvSpPr>
          <p:spPr bwMode="auto">
            <a:xfrm>
              <a:off x="4223649" y="3791350"/>
              <a:ext cx="533208" cy="1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 i="1">
                  <a:solidFill>
                    <a:srgbClr val="404040"/>
                  </a:solidFill>
                  <a:latin typeface="Helvetica 55 Roman" charset="0"/>
                  <a:cs typeface="Helvetica 55 Roman" charset="0"/>
                </a:rPr>
                <a:t>FortiCore</a:t>
              </a:r>
            </a:p>
          </p:txBody>
        </p:sp>
        <p:pic>
          <p:nvPicPr>
            <p:cNvPr id="48" name="Picture 47" descr="Router_L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800" y="3232150"/>
              <a:ext cx="1238250" cy="8540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26940" dir="5400000" rotWithShape="0">
                <a:srgbClr val="000000">
                  <a:alpha val="2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 descr="Router_Lt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0200" y="3232150"/>
              <a:ext cx="1238250" cy="854075"/>
            </a:xfrm>
            <a:prstGeom prst="rect">
              <a:avLst/>
            </a:prstGeom>
            <a:noFill/>
            <a:ln>
              <a:noFill/>
            </a:ln>
            <a:effectLst>
              <a:outerShdw blurRad="50800" dist="26940" dir="5400000" rotWithShape="0">
                <a:srgbClr val="000000">
                  <a:alpha val="2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77283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FortiCore</a:t>
            </a:r>
            <a:r>
              <a:rPr lang="en-US" dirty="0" smtClean="0"/>
              <a:t> – Differential Routing (DIFFROUTE)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02335" y="4368800"/>
            <a:ext cx="2671065" cy="1773208"/>
          </a:xfrm>
          <a:ln>
            <a:solidFill>
              <a:srgbClr val="36424A"/>
            </a:solidFill>
          </a:ln>
        </p:spPr>
        <p:txBody>
          <a:bodyPr/>
          <a:lstStyle/>
          <a:p>
            <a:r>
              <a:rPr lang="en-US" sz="1800" dirty="0" err="1" smtClean="0"/>
              <a:t>FortiEdge</a:t>
            </a:r>
            <a:endParaRPr lang="en-US" sz="1800" dirty="0" smtClean="0"/>
          </a:p>
          <a:p>
            <a:pPr lvl="1"/>
            <a:r>
              <a:rPr lang="en-US" sz="1600" dirty="0" smtClean="0"/>
              <a:t>Traffic Encapsulation &amp; Differential Routing</a:t>
            </a:r>
          </a:p>
          <a:p>
            <a:pPr lvl="1"/>
            <a:r>
              <a:rPr lang="en-US" sz="1600" dirty="0" smtClean="0"/>
              <a:t>Application-Based Forwarding</a:t>
            </a:r>
            <a:endParaRPr lang="en-US" sz="1600" dirty="0"/>
          </a:p>
        </p:txBody>
      </p:sp>
      <p:sp>
        <p:nvSpPr>
          <p:cNvPr id="46" name="Content Placeholder 6"/>
          <p:cNvSpPr>
            <a:spLocks noGrp="1"/>
          </p:cNvSpPr>
          <p:nvPr>
            <p:ph sz="half" idx="2"/>
          </p:nvPr>
        </p:nvSpPr>
        <p:spPr>
          <a:xfrm>
            <a:off x="3323335" y="4368800"/>
            <a:ext cx="2671065" cy="1773208"/>
          </a:xfrm>
          <a:ln>
            <a:solidFill>
              <a:srgbClr val="36424A"/>
            </a:solidFill>
          </a:ln>
        </p:spPr>
        <p:txBody>
          <a:bodyPr/>
          <a:lstStyle/>
          <a:p>
            <a:r>
              <a:rPr lang="en-US" sz="1800" dirty="0" err="1" smtClean="0"/>
              <a:t>FortiCore</a:t>
            </a:r>
            <a:endParaRPr lang="en-US" sz="1800" dirty="0" smtClean="0"/>
          </a:p>
          <a:p>
            <a:pPr lvl="1"/>
            <a:r>
              <a:rPr lang="en-US" sz="1600" dirty="0" smtClean="0"/>
              <a:t>Traffic Encapsulation Aggregation</a:t>
            </a:r>
          </a:p>
          <a:p>
            <a:pPr lvl="1"/>
            <a:r>
              <a:rPr lang="en-US" sz="1600" dirty="0" err="1" smtClean="0"/>
              <a:t>Programable</a:t>
            </a:r>
            <a:r>
              <a:rPr lang="en-US" sz="1600" dirty="0" smtClean="0"/>
              <a:t> Forwarding Through Security Devices</a:t>
            </a:r>
            <a:endParaRPr lang="en-US" sz="1600" dirty="0"/>
          </a:p>
        </p:txBody>
      </p:sp>
      <p:sp>
        <p:nvSpPr>
          <p:cNvPr id="47" name="Content Placeholder 6"/>
          <p:cNvSpPr>
            <a:spLocks noGrp="1"/>
          </p:cNvSpPr>
          <p:nvPr>
            <p:ph sz="half" idx="4294967295"/>
          </p:nvPr>
        </p:nvSpPr>
        <p:spPr>
          <a:xfrm>
            <a:off x="6472238" y="4368800"/>
            <a:ext cx="2671762" cy="1773238"/>
          </a:xfrm>
          <a:ln>
            <a:solidFill>
              <a:srgbClr val="36424A"/>
            </a:solidFill>
          </a:ln>
        </p:spPr>
        <p:txBody>
          <a:bodyPr/>
          <a:lstStyle/>
          <a:p>
            <a:r>
              <a:rPr lang="en-US" sz="1800" dirty="0" smtClean="0"/>
              <a:t>CGN</a:t>
            </a:r>
          </a:p>
          <a:p>
            <a:pPr lvl="1"/>
            <a:r>
              <a:rPr lang="en-US" sz="1600" dirty="0" smtClean="0"/>
              <a:t>Enforces Session Integrity</a:t>
            </a:r>
          </a:p>
          <a:p>
            <a:pPr lvl="1"/>
            <a:r>
              <a:rPr lang="en-US" sz="1600" dirty="0" smtClean="0"/>
              <a:t>Internet Routing</a:t>
            </a:r>
            <a:endParaRPr lang="en-US" sz="1600" dirty="0"/>
          </a:p>
        </p:txBody>
      </p:sp>
      <p:grpSp>
        <p:nvGrpSpPr>
          <p:cNvPr id="9" name="Group 168"/>
          <p:cNvGrpSpPr>
            <a:grpSpLocks/>
          </p:cNvGrpSpPr>
          <p:nvPr/>
        </p:nvGrpSpPr>
        <p:grpSpPr bwMode="auto">
          <a:xfrm>
            <a:off x="466725" y="1235075"/>
            <a:ext cx="8231188" cy="2862263"/>
            <a:chOff x="466531" y="1235309"/>
            <a:chExt cx="8230726" cy="2861805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3550871" y="1486094"/>
              <a:ext cx="2658913" cy="2611020"/>
            </a:xfrm>
            <a:prstGeom prst="roundRect">
              <a:avLst/>
            </a:prstGeom>
            <a:gradFill flip="none" rotWithShape="1">
              <a:gsLst>
                <a:gs pos="0">
                  <a:srgbClr val="A5ACB0"/>
                </a:gs>
                <a:gs pos="100000">
                  <a:srgbClr val="FFFFFF"/>
                </a:gs>
              </a:gsLst>
              <a:lin ang="5400000" scaled="0"/>
              <a:tileRect/>
            </a:gra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charset="2"/>
                <a:buNone/>
                <a:defRPr/>
              </a:pPr>
              <a:endParaRPr lang="en-US" sz="2000">
                <a:solidFill>
                  <a:schemeClr val="accent2"/>
                </a:solidFill>
              </a:endParaRPr>
            </a:p>
          </p:txBody>
        </p:sp>
        <p:sp>
          <p:nvSpPr>
            <p:cNvPr id="11" name="Rounded Rectangle 148"/>
            <p:cNvSpPr>
              <a:spLocks noChangeArrowheads="1"/>
            </p:cNvSpPr>
            <p:nvPr/>
          </p:nvSpPr>
          <p:spPr bwMode="auto">
            <a:xfrm>
              <a:off x="466531" y="3065897"/>
              <a:ext cx="1709492" cy="10312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5ACB0"/>
                </a:gs>
                <a:gs pos="100000">
                  <a:srgbClr val="FFFFFF"/>
                </a:gs>
              </a:gsLst>
              <a:lin ang="5400000"/>
            </a:gradFill>
            <a:ln w="9525">
              <a:solidFill>
                <a:srgbClr val="7F7F7F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charset="0"/>
                <a:buNone/>
              </a:pPr>
              <a:endParaRPr lang="en-US" sz="2000">
                <a:solidFill>
                  <a:schemeClr val="accent2"/>
                </a:solidFill>
              </a:endParaRPr>
            </a:p>
          </p:txBody>
        </p:sp>
        <p:sp>
          <p:nvSpPr>
            <p:cNvPr id="12" name="Can 11"/>
            <p:cNvSpPr/>
            <p:nvPr/>
          </p:nvSpPr>
          <p:spPr bwMode="auto">
            <a:xfrm rot="16200000">
              <a:off x="2979410" y="2563716"/>
              <a:ext cx="128566" cy="2287459"/>
            </a:xfrm>
            <a:prstGeom prst="ca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" charset="2"/>
                <a:buNone/>
                <a:defRPr/>
              </a:pPr>
              <a:endParaRPr lang="en-US" sz="2000">
                <a:solidFill>
                  <a:schemeClr val="accent2"/>
                </a:solidFill>
              </a:endParaRPr>
            </a:p>
          </p:txBody>
        </p:sp>
        <p:pic>
          <p:nvPicPr>
            <p:cNvPr id="13" name="Picture 3" descr="FortiGate_Icon_F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917" y="2861229"/>
              <a:ext cx="644307" cy="47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 descr="FortiGate_Icon_F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839" y="2427093"/>
              <a:ext cx="644307" cy="47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7" descr="FortiMail_Icon_F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2157" y="1981275"/>
              <a:ext cx="644892" cy="510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7" descr="FortiWeb_Icon_Ft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789" y="1525527"/>
              <a:ext cx="644633" cy="47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" name="Elbow Connector 53"/>
            <p:cNvCxnSpPr>
              <a:cxnSpLocks noChangeShapeType="1"/>
              <a:stCxn id="16" idx="1"/>
            </p:cNvCxnSpPr>
            <p:nvPr/>
          </p:nvCxnSpPr>
          <p:spPr bwMode="auto">
            <a:xfrm rot="10800000" flipH="1" flipV="1">
              <a:off x="4155789" y="1764784"/>
              <a:ext cx="44181" cy="1854234"/>
            </a:xfrm>
            <a:prstGeom prst="bentConnector4">
              <a:avLst>
                <a:gd name="adj1" fmla="val -1049611"/>
                <a:gd name="adj2" fmla="val 100014"/>
              </a:avLst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Elbow Connector 55"/>
            <p:cNvCxnSpPr>
              <a:cxnSpLocks noChangeShapeType="1"/>
              <a:stCxn id="15" idx="1"/>
              <a:endCxn id="44" idx="1"/>
            </p:cNvCxnSpPr>
            <p:nvPr/>
          </p:nvCxnSpPr>
          <p:spPr bwMode="auto">
            <a:xfrm rot="10800000" flipH="1" flipV="1">
              <a:off x="4162157" y="2236750"/>
              <a:ext cx="41718" cy="1302265"/>
            </a:xfrm>
            <a:prstGeom prst="bentConnector3">
              <a:avLst>
                <a:gd name="adj1" fmla="val -840083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Elbow Connector 68"/>
            <p:cNvCxnSpPr>
              <a:cxnSpLocks noChangeShapeType="1"/>
              <a:stCxn id="14" idx="1"/>
            </p:cNvCxnSpPr>
            <p:nvPr/>
          </p:nvCxnSpPr>
          <p:spPr bwMode="auto">
            <a:xfrm rot="10800000" flipH="1" flipV="1">
              <a:off x="4155839" y="2665611"/>
              <a:ext cx="47693" cy="795271"/>
            </a:xfrm>
            <a:prstGeom prst="bentConnector4">
              <a:avLst>
                <a:gd name="adj1" fmla="val -531713"/>
                <a:gd name="adj2" fmla="val 100106"/>
              </a:avLst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Elbow Connector 73"/>
            <p:cNvCxnSpPr>
              <a:cxnSpLocks noChangeShapeType="1"/>
              <a:stCxn id="13" idx="1"/>
            </p:cNvCxnSpPr>
            <p:nvPr/>
          </p:nvCxnSpPr>
          <p:spPr bwMode="auto">
            <a:xfrm rot="10800000" flipH="1" flipV="1">
              <a:off x="4165916" y="3099747"/>
              <a:ext cx="40464" cy="315547"/>
            </a:xfrm>
            <a:prstGeom prst="bentConnector4">
              <a:avLst>
                <a:gd name="adj1" fmla="val -380245"/>
                <a:gd name="adj2" fmla="val 99532"/>
              </a:avLst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Elbow Connector 75"/>
            <p:cNvCxnSpPr>
              <a:cxnSpLocks noChangeShapeType="1"/>
              <a:endCxn id="13" idx="3"/>
            </p:cNvCxnSpPr>
            <p:nvPr/>
          </p:nvCxnSpPr>
          <p:spPr bwMode="auto">
            <a:xfrm rot="5400000" flipH="1" flipV="1">
              <a:off x="4629051" y="3228421"/>
              <a:ext cx="309848" cy="52499"/>
            </a:xfrm>
            <a:prstGeom prst="bentConnector4">
              <a:avLst>
                <a:gd name="adj1" fmla="val -213"/>
                <a:gd name="adj2" fmla="val 393079"/>
              </a:avLst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Elbow Connector 77"/>
            <p:cNvCxnSpPr>
              <a:cxnSpLocks noChangeShapeType="1"/>
              <a:endCxn id="14" idx="3"/>
            </p:cNvCxnSpPr>
            <p:nvPr/>
          </p:nvCxnSpPr>
          <p:spPr bwMode="auto">
            <a:xfrm rot="5400000" flipH="1" flipV="1">
              <a:off x="4381300" y="3039899"/>
              <a:ext cx="793134" cy="44558"/>
            </a:xfrm>
            <a:prstGeom prst="bentConnector4">
              <a:avLst>
                <a:gd name="adj1" fmla="val -333"/>
                <a:gd name="adj2" fmla="val 627551"/>
              </a:avLst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Elbow Connector 81"/>
            <p:cNvCxnSpPr>
              <a:cxnSpLocks noChangeShapeType="1"/>
              <a:stCxn id="15" idx="3"/>
              <a:endCxn id="44" idx="3"/>
            </p:cNvCxnSpPr>
            <p:nvPr/>
          </p:nvCxnSpPr>
          <p:spPr bwMode="auto">
            <a:xfrm flipH="1">
              <a:off x="4756284" y="2236751"/>
              <a:ext cx="50764" cy="1302265"/>
            </a:xfrm>
            <a:prstGeom prst="bentConnector3">
              <a:avLst>
                <a:gd name="adj1" fmla="val -660917"/>
              </a:avLst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Elbow Connector 84"/>
            <p:cNvCxnSpPr>
              <a:cxnSpLocks noChangeShapeType="1"/>
              <a:stCxn id="16" idx="3"/>
            </p:cNvCxnSpPr>
            <p:nvPr/>
          </p:nvCxnSpPr>
          <p:spPr bwMode="auto">
            <a:xfrm flipH="1">
              <a:off x="4757723" y="1764785"/>
              <a:ext cx="42699" cy="1852097"/>
            </a:xfrm>
            <a:prstGeom prst="bentConnector4">
              <a:avLst>
                <a:gd name="adj1" fmla="val -1101042"/>
                <a:gd name="adj2" fmla="val 100074"/>
              </a:avLst>
            </a:prstGeom>
            <a:noFill/>
            <a:ln w="952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Straight Connector 141"/>
            <p:cNvCxnSpPr>
              <a:cxnSpLocks noChangeShapeType="1"/>
            </p:cNvCxnSpPr>
            <p:nvPr/>
          </p:nvCxnSpPr>
          <p:spPr bwMode="auto">
            <a:xfrm flipV="1">
              <a:off x="4601901" y="3701573"/>
              <a:ext cx="3500938" cy="15619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6" name="Picture 143" descr="Interne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538" y="3421606"/>
              <a:ext cx="766109" cy="56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3" descr="FortiGate_Icon_F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7150" y="3321936"/>
              <a:ext cx="644307" cy="477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145" descr="Cloud-Blu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588" y="3416743"/>
              <a:ext cx="847314" cy="56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0" descr="WLAN-Lt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442" y="3508366"/>
              <a:ext cx="552836" cy="390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Connector 152"/>
            <p:cNvCxnSpPr>
              <a:cxnSpLocks noChangeShapeType="1"/>
            </p:cNvCxnSpPr>
            <p:nvPr/>
          </p:nvCxnSpPr>
          <p:spPr bwMode="auto">
            <a:xfrm flipV="1">
              <a:off x="1910025" y="3694436"/>
              <a:ext cx="2694938" cy="16976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47"/>
            <p:cNvGrpSpPr>
              <a:grpSpLocks/>
            </p:cNvGrpSpPr>
            <p:nvPr/>
          </p:nvGrpSpPr>
          <p:grpSpPr bwMode="auto">
            <a:xfrm>
              <a:off x="4203875" y="3341345"/>
              <a:ext cx="552410" cy="410301"/>
              <a:chOff x="275112" y="3244553"/>
              <a:chExt cx="1371600" cy="948961"/>
            </a:xfrm>
          </p:grpSpPr>
          <p:sp>
            <p:nvSpPr>
              <p:cNvPr id="44" name="Rounded Rectangle 43"/>
              <p:cNvSpPr>
                <a:spLocks noChangeAspect="1"/>
              </p:cNvSpPr>
              <p:nvPr/>
            </p:nvSpPr>
            <p:spPr bwMode="auto">
              <a:xfrm>
                <a:off x="273674" y="3245108"/>
                <a:ext cx="1371622" cy="914089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571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charset="2"/>
                  <a:buNone/>
                  <a:defRPr/>
                </a:pPr>
                <a:endParaRPr lang="en-US" sz="200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45" name="Picture 44" descr="PPP_IBUSC_CLP_Chrome_Connection_B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924" y="3307515"/>
                <a:ext cx="1016892" cy="884723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grpSp>
          <p:nvGrpSpPr>
            <p:cNvPr id="32" name="Group 39"/>
            <p:cNvGrpSpPr>
              <a:grpSpLocks/>
            </p:cNvGrpSpPr>
            <p:nvPr/>
          </p:nvGrpSpPr>
          <p:grpSpPr bwMode="auto">
            <a:xfrm>
              <a:off x="1376499" y="3375990"/>
              <a:ext cx="545999" cy="372904"/>
              <a:chOff x="275112" y="4255433"/>
              <a:chExt cx="1371600" cy="914400"/>
            </a:xfrm>
          </p:grpSpPr>
          <p:sp>
            <p:nvSpPr>
              <p:cNvPr id="40" name="Rounded Rectangle 39"/>
              <p:cNvSpPr>
                <a:spLocks noChangeAspect="1"/>
              </p:cNvSpPr>
              <p:nvPr/>
            </p:nvSpPr>
            <p:spPr bwMode="auto">
              <a:xfrm>
                <a:off x="274155" y="4256693"/>
                <a:ext cx="1371776" cy="914640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57150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Wingdings" charset="2"/>
                  <a:buNone/>
                  <a:defRPr/>
                </a:pPr>
                <a:endParaRPr lang="en-US" sz="200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41" name="Group 44"/>
              <p:cNvGrpSpPr>
                <a:grpSpLocks/>
              </p:cNvGrpSpPr>
              <p:nvPr/>
            </p:nvGrpSpPr>
            <p:grpSpPr bwMode="auto">
              <a:xfrm>
                <a:off x="583243" y="4340393"/>
                <a:ext cx="788082" cy="749680"/>
                <a:chOff x="7752442" y="4925033"/>
                <a:chExt cx="788082" cy="749680"/>
              </a:xfrm>
            </p:grpSpPr>
            <p:sp>
              <p:nvSpPr>
                <p:cNvPr id="42" name="Rounded Rectangle 41"/>
                <p:cNvSpPr>
                  <a:spLocks noChangeAspect="1"/>
                </p:cNvSpPr>
                <p:nvPr/>
              </p:nvSpPr>
              <p:spPr bwMode="auto">
                <a:xfrm>
                  <a:off x="7790285" y="4926960"/>
                  <a:ext cx="701839" cy="704468"/>
                </a:xfrm>
                <a:prstGeom prst="roundRect">
                  <a:avLst/>
                </a:prstGeom>
                <a:solidFill>
                  <a:schemeClr val="bg1"/>
                </a:solidFill>
                <a:ln w="9525" cap="flat" cmpd="sng" algn="ctr">
                  <a:solidFill>
                    <a:srgbClr val="7F7F7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lIns="0" tIns="0" rIns="0" bIns="0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chemeClr val="accent1"/>
                    </a:buClr>
                    <a:buSzPct val="90000"/>
                    <a:buFont typeface="Wingdings" charset="2"/>
                    <a:buNone/>
                    <a:defRPr/>
                  </a:pPr>
                  <a:endParaRPr lang="en-US" sz="2000">
                    <a:solidFill>
                      <a:schemeClr val="accent2"/>
                    </a:solidFill>
                  </a:endParaRPr>
                </a:p>
              </p:txBody>
            </p:sp>
            <p:pic>
              <p:nvPicPr>
                <p:cNvPr id="43" name="Picture 46" descr="PPP_IBUSC_CLP_Stand_Out_Unique_S.png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52442" y="4988153"/>
                  <a:ext cx="788082" cy="6865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33" name="TextBox 50"/>
            <p:cNvSpPr txBox="1">
              <a:spLocks noChangeArrowheads="1"/>
            </p:cNvSpPr>
            <p:nvPr/>
          </p:nvSpPr>
          <p:spPr bwMode="auto">
            <a:xfrm>
              <a:off x="4223244" y="3791175"/>
              <a:ext cx="533178" cy="166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 i="1">
                  <a:solidFill>
                    <a:srgbClr val="404040"/>
                  </a:solidFill>
                  <a:latin typeface="Helvetica 55 Roman" charset="0"/>
                  <a:cs typeface="Helvetica 55 Roman" charset="0"/>
                </a:rPr>
                <a:t>FortiCore</a:t>
              </a:r>
            </a:p>
          </p:txBody>
        </p:sp>
        <p:sp>
          <p:nvSpPr>
            <p:cNvPr id="34" name="TextBox 50"/>
            <p:cNvSpPr txBox="1">
              <a:spLocks noChangeArrowheads="1"/>
            </p:cNvSpPr>
            <p:nvPr/>
          </p:nvSpPr>
          <p:spPr bwMode="auto">
            <a:xfrm>
              <a:off x="1385136" y="3794360"/>
              <a:ext cx="547217" cy="16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 i="1">
                  <a:solidFill>
                    <a:srgbClr val="404040"/>
                  </a:solidFill>
                  <a:latin typeface="Helvetica 55 Roman" charset="0"/>
                  <a:cs typeface="Helvetica 55 Roman" charset="0"/>
                </a:rPr>
                <a:t>FortiEdge</a:t>
              </a:r>
            </a:p>
          </p:txBody>
        </p:sp>
        <p:sp>
          <p:nvSpPr>
            <p:cNvPr id="35" name="TextBox 50"/>
            <p:cNvSpPr txBox="1">
              <a:spLocks noChangeArrowheads="1"/>
            </p:cNvSpPr>
            <p:nvPr/>
          </p:nvSpPr>
          <p:spPr bwMode="auto">
            <a:xfrm>
              <a:off x="5581710" y="3791175"/>
              <a:ext cx="336237" cy="165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00" b="1" i="1">
                  <a:solidFill>
                    <a:srgbClr val="404040"/>
                  </a:solidFill>
                  <a:latin typeface="Helvetica 55 Roman" charset="0"/>
                  <a:cs typeface="Helvetica 55 Roman" charset="0"/>
                </a:rPr>
                <a:t>CGN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9874" y="2816206"/>
              <a:ext cx="1004832" cy="2460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bg1">
                      <a:lumMod val="85000"/>
                    </a:schemeClr>
                  </a:solidFill>
                  <a:latin typeface="Helvetica 55 Roman"/>
                  <a:cs typeface="Helvetica 55 Roman"/>
                </a:rPr>
                <a:t>ENTERPRISE</a:t>
              </a:r>
            </a:p>
          </p:txBody>
        </p:sp>
        <p:pic>
          <p:nvPicPr>
            <p:cNvPr id="37" name="Picture 162" descr="Internet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167" y="3426337"/>
              <a:ext cx="766109" cy="565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923912" y="1235309"/>
              <a:ext cx="1079439" cy="24602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000" b="1" dirty="0">
                  <a:solidFill>
                    <a:schemeClr val="bg1">
                      <a:lumMod val="85000"/>
                    </a:schemeClr>
                  </a:solidFill>
                  <a:latin typeface="Helvetica 55 Roman"/>
                  <a:cs typeface="Helvetica 55 Roman"/>
                </a:rPr>
                <a:t>DATA CENTER</a:t>
              </a:r>
            </a:p>
          </p:txBody>
        </p:sp>
        <p:pic>
          <p:nvPicPr>
            <p:cNvPr id="39" name="Picture 38" descr="Server_Lt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5152" y="3259048"/>
              <a:ext cx="592105" cy="768227"/>
            </a:xfrm>
            <a:prstGeom prst="rect">
              <a:avLst/>
            </a:prstGeom>
            <a:noFill/>
            <a:ln>
              <a:noFill/>
            </a:ln>
            <a:effectLst>
              <a:outerShdw blurRad="50800" dist="26940" dir="5400000" rotWithShape="0">
                <a:srgbClr val="000000">
                  <a:alpha val="2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714176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838" y="1355725"/>
            <a:ext cx="8170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defTabSz="914400">
              <a:spcBef>
                <a:spcPct val="20000"/>
              </a:spcBef>
              <a:buClr>
                <a:srgbClr val="FF0000"/>
              </a:buClr>
              <a:buSzPct val="100000"/>
              <a:buFont typeface="Arial" pitchFamily="-84" charset="0"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Arial" pitchFamily="-84" charset="0"/>
                <a:ea typeface="+mn-ea"/>
                <a:cs typeface="+mn-cs"/>
              </a:rPr>
              <a:t>The Project</a:t>
            </a:r>
            <a:endParaRPr lang="en-US" sz="2800" b="1" dirty="0">
              <a:solidFill>
                <a:srgbClr val="FF0000"/>
              </a:solidFill>
              <a:latin typeface="Arial" pitchFamily="-8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66830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 bwMode="auto">
          <a:xfrm>
            <a:off x="5929198" y="3625078"/>
            <a:ext cx="1631580" cy="0"/>
          </a:xfrm>
          <a:prstGeom prst="line">
            <a:avLst/>
          </a:prstGeom>
          <a:solidFill>
            <a:schemeClr val="accent2">
              <a:alpha val="42000"/>
            </a:schemeClr>
          </a:solidFill>
          <a:ln w="76200" cap="flat" cmpd="sng" algn="ctr">
            <a:solidFill>
              <a:srgbClr val="3642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560778" y="1698992"/>
            <a:ext cx="8410" cy="3734420"/>
          </a:xfrm>
          <a:prstGeom prst="line">
            <a:avLst/>
          </a:prstGeom>
          <a:solidFill>
            <a:schemeClr val="accent2">
              <a:alpha val="42000"/>
            </a:schemeClr>
          </a:solidFill>
          <a:ln w="76200" cap="flat" cmpd="sng" algn="ctr">
            <a:solidFill>
              <a:srgbClr val="3642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Orchestration?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269470"/>
            <a:ext cx="4109544" cy="4676775"/>
          </a:xfrm>
        </p:spPr>
        <p:txBody>
          <a:bodyPr>
            <a:normAutofit fontScale="92500"/>
          </a:bodyPr>
          <a:lstStyle/>
          <a:p>
            <a:r>
              <a:rPr lang="en-US" sz="1800" dirty="0" err="1" smtClean="0"/>
              <a:t>Superflow</a:t>
            </a:r>
            <a:r>
              <a:rPr lang="en-US" sz="1800" dirty="0" smtClean="0"/>
              <a:t> – A policy statement representing a bi-directional traffic flow</a:t>
            </a:r>
          </a:p>
          <a:p>
            <a:pPr lvl="1"/>
            <a:r>
              <a:rPr lang="en-US" sz="1600" dirty="0" smtClean="0"/>
              <a:t>Relative to SDN, a </a:t>
            </a:r>
            <a:r>
              <a:rPr lang="en-US" sz="1600" dirty="0" err="1" smtClean="0"/>
              <a:t>superflow</a:t>
            </a:r>
            <a:r>
              <a:rPr lang="en-US" sz="1600" dirty="0" smtClean="0"/>
              <a:t> can be broken down into individual </a:t>
            </a:r>
            <a:r>
              <a:rPr lang="en-US" sz="1600" dirty="0" err="1" smtClean="0"/>
              <a:t>uni</a:t>
            </a:r>
            <a:r>
              <a:rPr lang="en-US" sz="1600" dirty="0" smtClean="0"/>
              <a:t>-directional flow statements</a:t>
            </a:r>
          </a:p>
          <a:p>
            <a:r>
              <a:rPr lang="en-US" sz="1800" dirty="0" smtClean="0"/>
              <a:t>In the case of traffic-of-interest flowing through a </a:t>
            </a:r>
            <a:r>
              <a:rPr lang="en-US" sz="1800" dirty="0" err="1" smtClean="0"/>
              <a:t>FortiCore</a:t>
            </a:r>
            <a:r>
              <a:rPr lang="en-US" sz="1800" dirty="0" smtClean="0"/>
              <a:t>, a </a:t>
            </a:r>
            <a:r>
              <a:rPr lang="en-US" sz="1800" dirty="0" err="1" smtClean="0"/>
              <a:t>superflow</a:t>
            </a:r>
            <a:r>
              <a:rPr lang="en-US" sz="1800" dirty="0" smtClean="0"/>
              <a:t> breaks down into four individual flows:</a:t>
            </a:r>
          </a:p>
          <a:p>
            <a:pPr lvl="1"/>
            <a:r>
              <a:rPr lang="en-US" sz="1600" dirty="0" smtClean="0"/>
              <a:t>Organization -&gt; </a:t>
            </a:r>
            <a:r>
              <a:rPr lang="en-US" sz="1600" dirty="0" err="1" smtClean="0"/>
              <a:t>FortiDevice</a:t>
            </a:r>
            <a:endParaRPr lang="en-US" sz="1600" dirty="0" smtClean="0"/>
          </a:p>
          <a:p>
            <a:pPr lvl="1"/>
            <a:r>
              <a:rPr lang="en-US" sz="1600" dirty="0" err="1" smtClean="0"/>
              <a:t>FortiDevice</a:t>
            </a:r>
            <a:r>
              <a:rPr lang="en-US" sz="1600" dirty="0" smtClean="0"/>
              <a:t> -&gt; Target</a:t>
            </a:r>
          </a:p>
          <a:p>
            <a:pPr lvl="1"/>
            <a:r>
              <a:rPr lang="en-US" sz="1600" dirty="0" smtClean="0"/>
              <a:t>Target -&gt; </a:t>
            </a:r>
            <a:r>
              <a:rPr lang="en-US" sz="1600" dirty="0" err="1" smtClean="0"/>
              <a:t>FortiDevice</a:t>
            </a:r>
            <a:endParaRPr lang="en-US" sz="1600" dirty="0" smtClean="0"/>
          </a:p>
          <a:p>
            <a:pPr lvl="1"/>
            <a:r>
              <a:rPr lang="en-US" sz="1600" dirty="0" err="1" smtClean="0"/>
              <a:t>FortiDevice</a:t>
            </a:r>
            <a:r>
              <a:rPr lang="en-US" sz="1600" dirty="0" smtClean="0"/>
              <a:t> -&gt; Organization</a:t>
            </a:r>
          </a:p>
          <a:p>
            <a:r>
              <a:rPr lang="en-US" sz="1800" dirty="0" smtClean="0"/>
              <a:t>Orchestration is an tool that intelligently converts operational constructs (in this case policies/</a:t>
            </a:r>
            <a:r>
              <a:rPr lang="en-US" sz="1800" dirty="0" err="1" smtClean="0"/>
              <a:t>superflows</a:t>
            </a:r>
            <a:r>
              <a:rPr lang="en-US" sz="1800" dirty="0" smtClean="0"/>
              <a:t>) into control elements (in this case </a:t>
            </a:r>
            <a:r>
              <a:rPr lang="en-US" sz="1800" dirty="0" err="1" smtClean="0"/>
              <a:t>OpenFlow</a:t>
            </a:r>
            <a:r>
              <a:rPr lang="en-US" sz="1800" dirty="0" smtClean="0"/>
              <a:t> statements)</a:t>
            </a:r>
          </a:p>
          <a:p>
            <a:pPr lvl="1"/>
            <a:endParaRPr lang="en-US" sz="16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407764" y="3246585"/>
            <a:ext cx="1059687" cy="681280"/>
          </a:xfrm>
          <a:prstGeom prst="round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FortiDevice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7023542" y="3246585"/>
            <a:ext cx="1059687" cy="681280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</a:rPr>
              <a:t>FortiCore</a:t>
            </a:r>
            <a:endParaRPr kumimoji="0" lang="en-US" sz="12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023542" y="1362557"/>
            <a:ext cx="1059687" cy="68128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Target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023542" y="5080155"/>
            <a:ext cx="1059687" cy="681280"/>
          </a:xfrm>
          <a:prstGeom prst="round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Organization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  <p:pic>
        <p:nvPicPr>
          <p:cNvPr id="11" name="Picture 10" descr="Cloud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71" y="2481199"/>
            <a:ext cx="530027" cy="3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Cloud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871" y="4315771"/>
            <a:ext cx="530027" cy="35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rc 20"/>
          <p:cNvSpPr/>
          <p:nvPr/>
        </p:nvSpPr>
        <p:spPr bwMode="auto">
          <a:xfrm>
            <a:off x="5529712" y="3734414"/>
            <a:ext cx="1875477" cy="2666245"/>
          </a:xfrm>
          <a:prstGeom prst="arc">
            <a:avLst>
              <a:gd name="adj1" fmla="val 16199999"/>
              <a:gd name="adj2" fmla="val 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 bwMode="auto">
          <a:xfrm>
            <a:off x="5643250" y="3826934"/>
            <a:ext cx="1644031" cy="2464385"/>
          </a:xfrm>
          <a:prstGeom prst="arc">
            <a:avLst>
              <a:gd name="adj1" fmla="val 16199999"/>
              <a:gd name="adj2" fmla="val 0"/>
            </a:avLst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 bwMode="auto">
          <a:xfrm rot="5400000">
            <a:off x="5010891" y="1132812"/>
            <a:ext cx="2913115" cy="1875476"/>
          </a:xfrm>
          <a:prstGeom prst="arc">
            <a:avLst>
              <a:gd name="adj1" fmla="val 16199999"/>
              <a:gd name="adj2" fmla="val 0"/>
            </a:avLst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 bwMode="auto">
          <a:xfrm rot="5400000">
            <a:off x="5117464" y="1257532"/>
            <a:ext cx="2678780" cy="1644031"/>
          </a:xfrm>
          <a:prstGeom prst="arc">
            <a:avLst>
              <a:gd name="adj1" fmla="val 16199999"/>
              <a:gd name="adj2" fmla="val 0"/>
            </a:avLst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83451"/>
      </p:ext>
    </p:extLst>
  </p:cSld>
  <p:clrMapOvr>
    <a:masterClrMapping/>
  </p:clrMapOvr>
  <p:transition xmlns:p14="http://schemas.microsoft.com/office/powerpoint/2010/main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Organization?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dirty="0" smtClean="0"/>
              <a:t>An organization represents a set of IP endpoints, such that traffic to/from the organization is subject to inspection</a:t>
            </a:r>
          </a:p>
          <a:p>
            <a:r>
              <a:rPr lang="en-US" sz="1600" dirty="0" smtClean="0"/>
              <a:t>Relative to </a:t>
            </a:r>
            <a:r>
              <a:rPr lang="en-US" sz="1600" dirty="0" err="1" smtClean="0"/>
              <a:t>FortiCore</a:t>
            </a:r>
            <a:r>
              <a:rPr lang="en-US" sz="1600" dirty="0" smtClean="0"/>
              <a:t>, an organization can be:</a:t>
            </a:r>
          </a:p>
          <a:p>
            <a:pPr lvl="1"/>
            <a:r>
              <a:rPr lang="en-US" sz="1400" dirty="0" smtClean="0"/>
              <a:t>Traffic which exists on an identifying VLAN on a transected link</a:t>
            </a:r>
          </a:p>
          <a:p>
            <a:pPr lvl="2"/>
            <a:r>
              <a:rPr lang="en-US" sz="1200" dirty="0" smtClean="0"/>
              <a:t>Only on a single VLAN tag, otherwise VLAN tag value is ignored</a:t>
            </a:r>
          </a:p>
          <a:p>
            <a:pPr lvl="1"/>
            <a:r>
              <a:rPr lang="en-US" sz="1400" dirty="0" smtClean="0"/>
              <a:t>A contiguous IP subnet (address/mask), including a single host</a:t>
            </a:r>
          </a:p>
          <a:p>
            <a:pPr lvl="1"/>
            <a:r>
              <a:rPr lang="en-US" sz="1400" dirty="0" smtClean="0"/>
              <a:t>Both of the above</a:t>
            </a:r>
          </a:p>
          <a:p>
            <a:r>
              <a:rPr lang="en-US" sz="1600" dirty="0" smtClean="0"/>
              <a:t>An organization is represented by a discrete set of </a:t>
            </a:r>
            <a:r>
              <a:rPr lang="en-US" sz="1600" dirty="0" err="1" smtClean="0"/>
              <a:t>OpenFlow</a:t>
            </a:r>
            <a:r>
              <a:rPr lang="en-US" sz="1600" dirty="0" smtClean="0"/>
              <a:t> flow match structures</a:t>
            </a:r>
            <a:endParaRPr lang="en-US" sz="1400" dirty="0" smtClean="0"/>
          </a:p>
          <a:p>
            <a:pPr lvl="1"/>
            <a:r>
              <a:rPr lang="en-US" sz="1400" dirty="0" smtClean="0"/>
              <a:t>IN_PORT</a:t>
            </a:r>
          </a:p>
          <a:p>
            <a:pPr lvl="1"/>
            <a:r>
              <a:rPr lang="en-US" sz="1400" dirty="0" smtClean="0"/>
              <a:t>VLAN_VID</a:t>
            </a:r>
          </a:p>
          <a:p>
            <a:pPr lvl="1"/>
            <a:r>
              <a:rPr lang="en-US" sz="1400" dirty="0" smtClean="0"/>
              <a:t>IPV4_SRC/IPV6_SRC or IPV4_DST/IPV6_DST</a:t>
            </a:r>
          </a:p>
          <a:p>
            <a:pPr lvl="2"/>
            <a:r>
              <a:rPr lang="en-US" sz="1200" dirty="0" smtClean="0"/>
              <a:t>Depending on if the organization is the source or destination of the originating traffic flows in an IP session</a:t>
            </a:r>
          </a:p>
          <a:p>
            <a:pPr lvl="2"/>
            <a:r>
              <a:rPr lang="en-US" sz="1200" dirty="0" smtClean="0"/>
              <a:t>It is important to note that opposite structures are used for reply traffic flows in an IP session</a:t>
            </a:r>
          </a:p>
          <a:p>
            <a:r>
              <a:rPr lang="en-US" sz="1600" dirty="0" smtClean="0"/>
              <a:t>An organization is also represented by a similar set of discrete </a:t>
            </a:r>
            <a:r>
              <a:rPr lang="en-US" sz="1600" dirty="0" err="1" smtClean="0"/>
              <a:t>OpenFlow</a:t>
            </a:r>
            <a:r>
              <a:rPr lang="en-US" sz="1600" dirty="0" smtClean="0"/>
              <a:t> action structures</a:t>
            </a:r>
          </a:p>
          <a:p>
            <a:pPr lvl="1"/>
            <a:r>
              <a:rPr lang="en-US" sz="1600" dirty="0" smtClean="0"/>
              <a:t>OUTPUT</a:t>
            </a:r>
          </a:p>
          <a:p>
            <a:pPr lvl="1"/>
            <a:r>
              <a:rPr lang="en-US" sz="1600" dirty="0" smtClean="0"/>
              <a:t>PUSH_VLAN/POP_VLAN</a:t>
            </a:r>
          </a:p>
          <a:p>
            <a:endParaRPr lang="en-US" sz="1800" dirty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marL="0" indent="0">
              <a:buNone/>
            </a:pPr>
            <a:endParaRPr lang="en-US" sz="1600" dirty="0" smtClean="0"/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9666621"/>
      </p:ext>
    </p:extLst>
  </p:cSld>
  <p:clrMapOvr>
    <a:masterClrMapping/>
  </p:clrMapOvr>
  <p:transition xmlns:p14="http://schemas.microsoft.com/office/powerpoint/2010/main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FortiDevice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A </a:t>
            </a:r>
            <a:r>
              <a:rPr lang="en-US" sz="2000" dirty="0" err="1" smtClean="0"/>
              <a:t>FortiDevice</a:t>
            </a:r>
            <a:r>
              <a:rPr lang="en-US" sz="2000" dirty="0" smtClean="0"/>
              <a:t> is a network security device that can be associated with an organization’s traffic</a:t>
            </a:r>
          </a:p>
          <a:p>
            <a:r>
              <a:rPr lang="en-US" sz="2000" dirty="0" smtClean="0"/>
              <a:t>A </a:t>
            </a:r>
            <a:r>
              <a:rPr lang="en-US" sz="2000" dirty="0" err="1" smtClean="0"/>
              <a:t>FortiDevice</a:t>
            </a:r>
            <a:r>
              <a:rPr lang="en-US" sz="2000" dirty="0" smtClean="0"/>
              <a:t> can be defined by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flow match structures, if the security functions of that </a:t>
            </a:r>
            <a:r>
              <a:rPr lang="en-US" sz="2000" dirty="0" err="1" smtClean="0"/>
              <a:t>FortiDevice</a:t>
            </a:r>
            <a:r>
              <a:rPr lang="en-US" sz="2000" dirty="0" smtClean="0"/>
              <a:t> can be defined by a Layer 4 filter (IP protocol/port)</a:t>
            </a:r>
          </a:p>
          <a:p>
            <a:pPr lvl="1"/>
            <a:r>
              <a:rPr lang="en-US" sz="1800" dirty="0" smtClean="0"/>
              <a:t>Ex.: A web application firewall such as </a:t>
            </a:r>
            <a:r>
              <a:rPr lang="en-US" sz="1800" dirty="0" err="1" smtClean="0"/>
              <a:t>FortiWeb</a:t>
            </a:r>
            <a:r>
              <a:rPr lang="en-US" sz="1800" dirty="0" smtClean="0"/>
              <a:t> would be interested in TCP/80 and TCP/443 traffic by default</a:t>
            </a:r>
          </a:p>
          <a:p>
            <a:pPr lvl="1"/>
            <a:r>
              <a:rPr lang="en-US" sz="1800" dirty="0" smtClean="0"/>
              <a:t>IN_PORT, VLAN_VID, IP_PROTO &amp; TCP_DST/UDP_DST/SCTP_DST/ICMP_TYPE, when evaluating originating traffic</a:t>
            </a:r>
          </a:p>
          <a:p>
            <a:pPr lvl="1"/>
            <a:r>
              <a:rPr lang="en-US" sz="1800" dirty="0" smtClean="0"/>
              <a:t>IN_PORT, VLAN_VID, IP_PROTO &amp; TCP_SRC/UDP_SRC/SCTP_SRC/ICMP_TYPE, when evaluating reply traffic</a:t>
            </a:r>
          </a:p>
          <a:p>
            <a:r>
              <a:rPr lang="en-US" sz="2000" dirty="0" smtClean="0"/>
              <a:t>In any case, a </a:t>
            </a:r>
            <a:r>
              <a:rPr lang="en-US" sz="2000" dirty="0" err="1" smtClean="0"/>
              <a:t>FortiDevice</a:t>
            </a:r>
            <a:r>
              <a:rPr lang="en-US" sz="2000" dirty="0" smtClean="0"/>
              <a:t> can be defined as a set of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action structures</a:t>
            </a:r>
          </a:p>
          <a:p>
            <a:pPr lvl="1"/>
            <a:r>
              <a:rPr lang="en-US" sz="1800" dirty="0" smtClean="0"/>
              <a:t>OUTPUT</a:t>
            </a:r>
          </a:p>
          <a:p>
            <a:pPr lvl="1"/>
            <a:r>
              <a:rPr lang="en-US" sz="1800" dirty="0" smtClean="0"/>
              <a:t>VLAN_VID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06723170"/>
      </p:ext>
    </p:extLst>
  </p:cSld>
  <p:clrMapOvr>
    <a:masterClrMapping/>
  </p:clrMapOvr>
  <p:transition xmlns:p14="http://schemas.microsoft.com/office/powerpoint/2010/main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Target?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600" dirty="0" smtClean="0"/>
              <a:t>The real purpose of the </a:t>
            </a:r>
            <a:r>
              <a:rPr lang="en-US" sz="1600" dirty="0" err="1" smtClean="0"/>
              <a:t>FortiCore</a:t>
            </a:r>
            <a:r>
              <a:rPr lang="en-US" sz="1600" dirty="0" smtClean="0"/>
              <a:t> device is to direct traffic-of-interest to/from an organization, through the appropriate </a:t>
            </a:r>
            <a:r>
              <a:rPr lang="en-US" sz="1600" dirty="0" err="1" smtClean="0"/>
              <a:t>FortiDevice</a:t>
            </a:r>
            <a:r>
              <a:rPr lang="en-US" sz="1600" dirty="0" smtClean="0"/>
              <a:t> for inspection</a:t>
            </a:r>
          </a:p>
          <a:p>
            <a:r>
              <a:rPr lang="en-US" sz="1600" dirty="0" smtClean="0"/>
              <a:t>Therefore a target is has a relatively vague definition</a:t>
            </a:r>
          </a:p>
          <a:p>
            <a:pPr lvl="1"/>
            <a:r>
              <a:rPr lang="en-US" sz="1400" dirty="0" smtClean="0"/>
              <a:t>IN_PORT &amp; VLAN_VID within </a:t>
            </a:r>
            <a:r>
              <a:rPr lang="en-US" sz="1400" dirty="0" err="1" smtClean="0"/>
              <a:t>OpenFlow</a:t>
            </a:r>
            <a:r>
              <a:rPr lang="en-US" sz="1400" dirty="0" smtClean="0"/>
              <a:t> flow match structures</a:t>
            </a:r>
          </a:p>
          <a:p>
            <a:pPr lvl="1"/>
            <a:r>
              <a:rPr lang="en-US" sz="1400" dirty="0" smtClean="0"/>
              <a:t>OUTPUT &amp; PUSH_VLAN/POP_VLAN within action structures</a:t>
            </a:r>
          </a:p>
          <a:p>
            <a:r>
              <a:rPr lang="en-US" sz="1600" dirty="0" smtClean="0"/>
              <a:t>There is a need for vagueness here, due to the ‘best-match/first-match dilemma’, associated with integrating stateless forwarders</a:t>
            </a:r>
            <a:r>
              <a:rPr lang="en-US" sz="1600" dirty="0"/>
              <a:t> and </a:t>
            </a:r>
            <a:r>
              <a:rPr lang="en-US" sz="1600" dirty="0" err="1" smtClean="0"/>
              <a:t>stateful</a:t>
            </a:r>
            <a:r>
              <a:rPr lang="en-US" sz="1600" dirty="0" smtClean="0"/>
              <a:t> inspectors within a common networking solutions</a:t>
            </a:r>
          </a:p>
          <a:p>
            <a:pPr lvl="1"/>
            <a:r>
              <a:rPr lang="en-US" sz="1400" dirty="0" smtClean="0"/>
              <a:t>Stateless forwarders such as routers and switches, including SDN switches, make forwarding decisions based on best-match parameters</a:t>
            </a:r>
          </a:p>
          <a:p>
            <a:pPr lvl="2"/>
            <a:r>
              <a:rPr lang="en-US" sz="1200" dirty="0" smtClean="0"/>
              <a:t>Such as ‘exact-match’ or ‘longest-prefix match’</a:t>
            </a:r>
          </a:p>
          <a:p>
            <a:pPr lvl="1"/>
            <a:r>
              <a:rPr lang="en-US" sz="1400" dirty="0" err="1" smtClean="0"/>
              <a:t>Stateful</a:t>
            </a:r>
            <a:r>
              <a:rPr lang="en-US" sz="1400" dirty="0" smtClean="0"/>
              <a:t> inspectors such as firewalls make forwarding decisions based on first-match parameters</a:t>
            </a:r>
          </a:p>
          <a:p>
            <a:pPr lvl="2"/>
            <a:r>
              <a:rPr lang="en-US" sz="1200" dirty="0" smtClean="0"/>
              <a:t>Better said that first-match parameters </a:t>
            </a:r>
            <a:r>
              <a:rPr lang="en-US" sz="1200" dirty="0" err="1" smtClean="0"/>
              <a:t>supercede</a:t>
            </a:r>
            <a:r>
              <a:rPr lang="en-US" sz="1200" dirty="0" smtClean="0"/>
              <a:t> best-match parameters</a:t>
            </a:r>
          </a:p>
          <a:p>
            <a:pPr lvl="2"/>
            <a:r>
              <a:rPr lang="en-US" sz="1200" dirty="0" smtClean="0"/>
              <a:t>A firewall policy table is a good example</a:t>
            </a:r>
          </a:p>
          <a:p>
            <a:pPr lvl="1"/>
            <a:r>
              <a:rPr lang="en-US" sz="1400" dirty="0" smtClean="0"/>
              <a:t>To resolve this, it is important to segregate forwarding responsibility between </a:t>
            </a:r>
            <a:r>
              <a:rPr lang="en-US" sz="1400" dirty="0" err="1" smtClean="0"/>
              <a:t>FortiCore</a:t>
            </a:r>
            <a:r>
              <a:rPr lang="en-US" sz="1400" dirty="0" smtClean="0"/>
              <a:t> and </a:t>
            </a:r>
            <a:r>
              <a:rPr lang="en-US" sz="1400" dirty="0" err="1" smtClean="0"/>
              <a:t>FortiDevices</a:t>
            </a:r>
            <a:endParaRPr lang="en-US" sz="1400" dirty="0" smtClean="0"/>
          </a:p>
          <a:p>
            <a:pPr lvl="2"/>
            <a:r>
              <a:rPr lang="en-US" sz="1200" dirty="0" err="1" smtClean="0"/>
              <a:t>FortiCore</a:t>
            </a:r>
            <a:r>
              <a:rPr lang="en-US" sz="1200" dirty="0" smtClean="0"/>
              <a:t> is responsible to forward an organization’s traffic to/from its appropriate </a:t>
            </a:r>
            <a:r>
              <a:rPr lang="en-US" sz="1200" dirty="0" err="1" smtClean="0"/>
              <a:t>FortiDevice</a:t>
            </a:r>
            <a:endParaRPr lang="en-US" sz="1200" dirty="0"/>
          </a:p>
          <a:p>
            <a:pPr lvl="2"/>
            <a:r>
              <a:rPr lang="en-US" sz="1200" dirty="0" err="1" smtClean="0"/>
              <a:t>FortiDevices</a:t>
            </a:r>
            <a:r>
              <a:rPr lang="en-US" sz="1200" dirty="0" smtClean="0"/>
              <a:t> are responsibility to filter and forward traffic based on </a:t>
            </a:r>
            <a:r>
              <a:rPr lang="en-US" sz="1200" dirty="0" err="1" smtClean="0"/>
              <a:t>opganization</a:t>
            </a:r>
            <a:r>
              <a:rPr lang="en-US" sz="1200" dirty="0" smtClean="0"/>
              <a:t>&lt;&gt;target policies</a:t>
            </a:r>
          </a:p>
          <a:p>
            <a:pPr lvl="1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0160681"/>
      </p:ext>
    </p:extLst>
  </p:cSld>
  <p:clrMapOvr>
    <a:masterClrMapping/>
  </p:clrMapOvr>
  <p:transition xmlns:p14="http://schemas.microsoft.com/office/powerpoint/2010/main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Orchestration Tools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As </a:t>
            </a:r>
            <a:r>
              <a:rPr lang="en-US" dirty="0" err="1" smtClean="0"/>
              <a:t>FortiCore</a:t>
            </a:r>
            <a:r>
              <a:rPr lang="en-US" dirty="0" smtClean="0"/>
              <a:t> forwards traffic based on individual programmed flows, actually manually programming these flows would be a gargantuan task</a:t>
            </a:r>
          </a:p>
          <a:p>
            <a:pPr lvl="1"/>
            <a:r>
              <a:rPr lang="en-US" dirty="0" smtClean="0"/>
              <a:t>If a </a:t>
            </a:r>
            <a:r>
              <a:rPr lang="en-US" dirty="0" err="1" smtClean="0"/>
              <a:t>FortiCore</a:t>
            </a:r>
            <a:r>
              <a:rPr lang="en-US" dirty="0" smtClean="0"/>
              <a:t> supported 2,000 organizations, and each organization used up to four </a:t>
            </a:r>
            <a:r>
              <a:rPr lang="en-US" dirty="0" err="1" smtClean="0"/>
              <a:t>FortiDevices</a:t>
            </a:r>
            <a:r>
              <a:rPr lang="en-US" dirty="0" smtClean="0"/>
              <a:t>, this would represent 8,000 </a:t>
            </a:r>
            <a:r>
              <a:rPr lang="en-US" dirty="0" err="1" smtClean="0"/>
              <a:t>superflows</a:t>
            </a:r>
            <a:r>
              <a:rPr lang="en-US" dirty="0" smtClean="0"/>
              <a:t> to represent all of these associations</a:t>
            </a:r>
          </a:p>
          <a:p>
            <a:pPr lvl="1"/>
            <a:r>
              <a:rPr lang="en-US" dirty="0" smtClean="0"/>
              <a:t>With each </a:t>
            </a:r>
            <a:r>
              <a:rPr lang="en-US" dirty="0" err="1" smtClean="0"/>
              <a:t>superflow</a:t>
            </a:r>
            <a:r>
              <a:rPr lang="en-US" dirty="0" smtClean="0"/>
              <a:t> representing 4 flows, this represents 32,000 programmed flows</a:t>
            </a:r>
          </a:p>
          <a:p>
            <a:r>
              <a:rPr lang="en-US" dirty="0" smtClean="0"/>
              <a:t>What is needed is an orchestration solution to aid administrators in simplifying the task of generating the required number of programmed flows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91180"/>
      </p:ext>
    </p:extLst>
  </p:cSld>
  <p:clrMapOvr>
    <a:masterClrMapping/>
  </p:clrMapOvr>
  <p:transition xmlns:p14="http://schemas.microsoft.com/office/powerpoint/2010/main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7838" y="1355725"/>
            <a:ext cx="8170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 defTabSz="914400">
              <a:spcBef>
                <a:spcPct val="20000"/>
              </a:spcBef>
              <a:buClr>
                <a:srgbClr val="FF0000"/>
              </a:buClr>
              <a:buSzPct val="100000"/>
              <a:buFont typeface="Arial" pitchFamily="-84" charset="0"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Arial" pitchFamily="-84" charset="0"/>
                <a:ea typeface="+mn-ea"/>
                <a:cs typeface="+mn-cs"/>
              </a:rPr>
              <a:t>Background</a:t>
            </a:r>
            <a:endParaRPr lang="en-US" sz="2800" b="1" dirty="0">
              <a:solidFill>
                <a:srgbClr val="FF0000"/>
              </a:solidFill>
              <a:latin typeface="Arial" pitchFamily="-8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26260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– Build An Orchestration Engine For </a:t>
            </a:r>
            <a:r>
              <a:rPr lang="en-US" dirty="0" err="1" smtClean="0"/>
              <a:t>FortiCore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smtClean="0"/>
              <a:t>The solution must be open-source, or based on open-source tools</a:t>
            </a:r>
          </a:p>
          <a:p>
            <a:pPr lvl="1"/>
            <a:r>
              <a:rPr lang="en-US" sz="1800" dirty="0" smtClean="0"/>
              <a:t>No commercial tools are allowed to be used</a:t>
            </a:r>
          </a:p>
          <a:p>
            <a:pPr lvl="1"/>
            <a:r>
              <a:rPr lang="en-US" sz="1800" dirty="0" smtClean="0"/>
              <a:t>The resulting orchestration engine must remain open-sourced</a:t>
            </a:r>
          </a:p>
          <a:p>
            <a:r>
              <a:rPr lang="en-US" sz="2000" dirty="0" smtClean="0"/>
              <a:t>It must be delivered in the form of a virtual machine that can run on KVM</a:t>
            </a:r>
          </a:p>
          <a:p>
            <a:r>
              <a:rPr lang="en-US" sz="2000" dirty="0" smtClean="0"/>
              <a:t>It must incorporate an SDN controller that can support </a:t>
            </a:r>
            <a:r>
              <a:rPr lang="en-US" sz="2000" dirty="0" err="1" smtClean="0"/>
              <a:t>OpenFlow</a:t>
            </a:r>
            <a:r>
              <a:rPr lang="en-US" sz="2000" dirty="0" smtClean="0"/>
              <a:t> 1.3+</a:t>
            </a:r>
          </a:p>
          <a:p>
            <a:pPr lvl="1"/>
            <a:r>
              <a:rPr lang="en-US" sz="1800" dirty="0" smtClean="0"/>
              <a:t>You have the freedom to choose any available open-source SDN controller, or build your own</a:t>
            </a:r>
          </a:p>
          <a:p>
            <a:pPr lvl="1"/>
            <a:r>
              <a:rPr lang="en-US" sz="1800" dirty="0" smtClean="0"/>
              <a:t>NTT’s RYU controller is a favorite, and requires knowledge of Python</a:t>
            </a:r>
          </a:p>
          <a:p>
            <a:r>
              <a:rPr lang="en-US" sz="2000" dirty="0" smtClean="0"/>
              <a:t>It must have a database in support of definable objects, as well as storage of the programmed flows</a:t>
            </a:r>
          </a:p>
          <a:p>
            <a:r>
              <a:rPr lang="en-US" sz="2000" dirty="0" smtClean="0"/>
              <a:t>It must have a GUI for use in configuring the orchestration engine itself, as well as for inputting the required </a:t>
            </a:r>
            <a:r>
              <a:rPr lang="en-US" sz="2000" dirty="0" err="1" smtClean="0"/>
              <a:t>superflows</a:t>
            </a:r>
            <a:endParaRPr lang="en-US" sz="2000" dirty="0"/>
          </a:p>
          <a:p>
            <a:pPr lvl="1"/>
            <a:r>
              <a:rPr lang="en-US" sz="1800" dirty="0" smtClean="0"/>
              <a:t>Administrative ease-of-use will be a major factor in grading the project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49682064"/>
      </p:ext>
    </p:extLst>
  </p:cSld>
  <p:clrMapOvr>
    <a:masterClrMapping/>
  </p:clrMapOvr>
  <p:transition xmlns:p14="http://schemas.microsoft.com/office/powerpoint/2010/main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69" y="1235486"/>
            <a:ext cx="3551523" cy="23196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073" y="1234576"/>
            <a:ext cx="4058645" cy="4618869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761" y="2739020"/>
            <a:ext cx="3069807" cy="3427454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487" y="2739020"/>
            <a:ext cx="3111600" cy="3493426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0947" y="2261822"/>
            <a:ext cx="3928089" cy="29690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SDN Opportunities Abound!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63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Changing Landscape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Global IP traffic has increased fivefold over the past 5 years, and will increase threefold over </a:t>
            </a:r>
            <a:r>
              <a:rPr lang="en-US" sz="2000" dirty="0" smtClean="0"/>
              <a:t>the next 5 years</a:t>
            </a:r>
          </a:p>
          <a:p>
            <a:pPr lvl="1"/>
            <a:r>
              <a:rPr lang="en-US" sz="1800" dirty="0"/>
              <a:t>Globally, mobile data traffic will increase 11-fold between 2013 and </a:t>
            </a:r>
            <a:r>
              <a:rPr lang="en-US" sz="1800" dirty="0" smtClean="0"/>
              <a:t>2018</a:t>
            </a:r>
          </a:p>
          <a:p>
            <a:pPr lvl="1"/>
            <a:r>
              <a:rPr lang="en-US" sz="1800" dirty="0"/>
              <a:t>Global mobile data traffic will grow three times faster than fixed IP traffic from 2013 to 2018</a:t>
            </a:r>
          </a:p>
          <a:p>
            <a:r>
              <a:rPr lang="en-US" sz="2000" dirty="0" smtClean="0"/>
              <a:t>Productivity shift from corporate devices to BYOD is shifting data/application control to application servers and the network</a:t>
            </a:r>
          </a:p>
          <a:p>
            <a:pPr lvl="1"/>
            <a:r>
              <a:rPr lang="en-US" sz="1600" dirty="0"/>
              <a:t>Over half of all IP traffic will originate with non-PC devices by </a:t>
            </a:r>
            <a:r>
              <a:rPr lang="en-US" sz="1600" dirty="0" smtClean="0"/>
              <a:t>2018</a:t>
            </a:r>
          </a:p>
          <a:p>
            <a:pPr lvl="1"/>
            <a:r>
              <a:rPr lang="en-US" sz="1600" dirty="0"/>
              <a:t>The number of devices connected to IP networks will be nearly twice as high as the global population </a:t>
            </a:r>
            <a:r>
              <a:rPr lang="en-US" sz="1600" dirty="0" smtClean="0"/>
              <a:t>by 2018</a:t>
            </a:r>
            <a:endParaRPr lang="en-US" sz="1600" dirty="0"/>
          </a:p>
          <a:p>
            <a:r>
              <a:rPr lang="en-US" sz="2000" dirty="0" smtClean="0"/>
              <a:t>The emergence of cloud and data-center has radically redefined or even eliminated the network perimeter</a:t>
            </a:r>
          </a:p>
          <a:p>
            <a:r>
              <a:rPr lang="en-US" sz="2000" dirty="0" smtClean="0"/>
              <a:t>Cybercrime is a growing cost to individuals and organizations alike</a:t>
            </a:r>
          </a:p>
          <a:p>
            <a:r>
              <a:rPr lang="en-US" sz="2000" dirty="0" smtClean="0"/>
              <a:t>Network based security needs to evolve from a cost/compliance/liability model into a positive ROI model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Fortinet Confidential – Requires 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3919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Imminent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Moore’s Law is no longer keeping up with growth … inspecting application traffic at aggregation requires multiple processor solutions</a:t>
            </a:r>
          </a:p>
          <a:p>
            <a:r>
              <a:rPr lang="en-US" dirty="0" smtClean="0"/>
              <a:t>Network security appliances require network traffic to be directed to them for inspection, but this now needs to be performed at cloud/data-center aggregation points</a:t>
            </a:r>
          </a:p>
          <a:p>
            <a:r>
              <a:rPr lang="en-US" dirty="0" smtClean="0"/>
              <a:t>Video traffic now represents the majority of traffic, eclipsing web traffic (which previously eclipsed email traffic) … network security must evolve to consider changing IMIXs and business models</a:t>
            </a:r>
          </a:p>
          <a:p>
            <a:pPr lvl="1"/>
            <a:r>
              <a:rPr lang="en-US" dirty="0" smtClean="0"/>
              <a:t>Ex.: Need to inspect data in depth, while only controlling access and forwarding of voice/video</a:t>
            </a:r>
          </a:p>
          <a:p>
            <a:r>
              <a:rPr lang="en-US" dirty="0" smtClean="0"/>
              <a:t>Virtualization of network assets is a massive orchestration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2310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4140"/>
            <a:ext cx="8229600" cy="565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Performance Challenge –</a:t>
            </a:r>
            <a:br>
              <a:rPr lang="en-US" dirty="0" smtClean="0"/>
            </a:br>
            <a:r>
              <a:rPr lang="en-US" sz="2200" i="1" dirty="0" smtClean="0"/>
              <a:t>Security Needs To Keep Up With Bandwidth Requirements</a:t>
            </a:r>
            <a:endParaRPr lang="en-US" sz="2200" i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457200" y="1399309"/>
            <a:ext cx="7305667" cy="4526407"/>
            <a:chOff x="752475" y="1482725"/>
            <a:chExt cx="7010392" cy="4277500"/>
          </a:xfrm>
        </p:grpSpPr>
        <p:grpSp>
          <p:nvGrpSpPr>
            <p:cNvPr id="12" name="Group 11"/>
            <p:cNvGrpSpPr/>
            <p:nvPr/>
          </p:nvGrpSpPr>
          <p:grpSpPr>
            <a:xfrm>
              <a:off x="2297099" y="1622765"/>
              <a:ext cx="5087938" cy="3568360"/>
              <a:chOff x="2455859" y="1622765"/>
              <a:chExt cx="5087938" cy="362073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455859" y="1622765"/>
                <a:ext cx="5087938" cy="879125"/>
                <a:chOff x="-1079501" y="2265712"/>
                <a:chExt cx="5087938" cy="879125"/>
              </a:xfrm>
            </p:grpSpPr>
            <p:sp>
              <p:nvSpPr>
                <p:cNvPr id="111" name="Rectangle 110"/>
                <p:cNvSpPr/>
                <p:nvPr/>
              </p:nvSpPr>
              <p:spPr bwMode="auto">
                <a:xfrm>
                  <a:off x="-1079501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auto">
                <a:xfrm>
                  <a:off x="-56733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 bwMode="auto">
                <a:xfrm>
                  <a:off x="966035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auto">
                <a:xfrm>
                  <a:off x="1988802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5" name="Rectangle 114"/>
                <p:cNvSpPr/>
                <p:nvPr/>
              </p:nvSpPr>
              <p:spPr bwMode="auto">
                <a:xfrm>
                  <a:off x="3011571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16" name="Group 115"/>
              <p:cNvGrpSpPr/>
              <p:nvPr/>
            </p:nvGrpSpPr>
            <p:grpSpPr>
              <a:xfrm>
                <a:off x="2455859" y="2536635"/>
                <a:ext cx="5087938" cy="879125"/>
                <a:chOff x="-1079501" y="2265712"/>
                <a:chExt cx="5087938" cy="879125"/>
              </a:xfrm>
            </p:grpSpPr>
            <p:sp>
              <p:nvSpPr>
                <p:cNvPr id="117" name="Rectangle 116"/>
                <p:cNvSpPr/>
                <p:nvPr/>
              </p:nvSpPr>
              <p:spPr bwMode="auto">
                <a:xfrm>
                  <a:off x="-1079501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 bwMode="auto">
                <a:xfrm>
                  <a:off x="-56733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966035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0" name="Rectangle 119"/>
                <p:cNvSpPr/>
                <p:nvPr/>
              </p:nvSpPr>
              <p:spPr bwMode="auto">
                <a:xfrm>
                  <a:off x="1988802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1" name="Rectangle 120"/>
                <p:cNvSpPr/>
                <p:nvPr/>
              </p:nvSpPr>
              <p:spPr bwMode="auto">
                <a:xfrm>
                  <a:off x="3011571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2" name="Group 121"/>
              <p:cNvGrpSpPr/>
              <p:nvPr/>
            </p:nvGrpSpPr>
            <p:grpSpPr>
              <a:xfrm>
                <a:off x="2455859" y="3450505"/>
                <a:ext cx="5087938" cy="879125"/>
                <a:chOff x="-1079501" y="2265712"/>
                <a:chExt cx="5087938" cy="879125"/>
              </a:xfrm>
            </p:grpSpPr>
            <p:sp>
              <p:nvSpPr>
                <p:cNvPr id="123" name="Rectangle 122"/>
                <p:cNvSpPr/>
                <p:nvPr/>
              </p:nvSpPr>
              <p:spPr bwMode="auto">
                <a:xfrm>
                  <a:off x="-1079501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4" name="Rectangle 123"/>
                <p:cNvSpPr/>
                <p:nvPr/>
              </p:nvSpPr>
              <p:spPr bwMode="auto">
                <a:xfrm>
                  <a:off x="-56733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5" name="Rectangle 124"/>
                <p:cNvSpPr/>
                <p:nvPr/>
              </p:nvSpPr>
              <p:spPr bwMode="auto">
                <a:xfrm>
                  <a:off x="966035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6" name="Rectangle 125"/>
                <p:cNvSpPr/>
                <p:nvPr/>
              </p:nvSpPr>
              <p:spPr bwMode="auto">
                <a:xfrm>
                  <a:off x="1988802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7" name="Rectangle 126"/>
                <p:cNvSpPr/>
                <p:nvPr/>
              </p:nvSpPr>
              <p:spPr bwMode="auto">
                <a:xfrm>
                  <a:off x="3011571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28" name="Group 127"/>
              <p:cNvGrpSpPr/>
              <p:nvPr/>
            </p:nvGrpSpPr>
            <p:grpSpPr>
              <a:xfrm>
                <a:off x="2455859" y="4364376"/>
                <a:ext cx="5087938" cy="879125"/>
                <a:chOff x="-1079501" y="2265712"/>
                <a:chExt cx="5087938" cy="879125"/>
              </a:xfrm>
            </p:grpSpPr>
            <p:sp>
              <p:nvSpPr>
                <p:cNvPr id="129" name="Rectangle 128"/>
                <p:cNvSpPr/>
                <p:nvPr/>
              </p:nvSpPr>
              <p:spPr bwMode="auto">
                <a:xfrm>
                  <a:off x="-1079501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0" name="Rectangle 129"/>
                <p:cNvSpPr/>
                <p:nvPr/>
              </p:nvSpPr>
              <p:spPr bwMode="auto">
                <a:xfrm>
                  <a:off x="-56733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1" name="Rectangle 130"/>
                <p:cNvSpPr/>
                <p:nvPr/>
              </p:nvSpPr>
              <p:spPr bwMode="auto">
                <a:xfrm>
                  <a:off x="966035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2" name="Rectangle 131"/>
                <p:cNvSpPr/>
                <p:nvPr/>
              </p:nvSpPr>
              <p:spPr bwMode="auto">
                <a:xfrm>
                  <a:off x="1988802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3" name="Rectangle 132"/>
                <p:cNvSpPr/>
                <p:nvPr/>
              </p:nvSpPr>
              <p:spPr bwMode="auto">
                <a:xfrm>
                  <a:off x="3011571" y="2265712"/>
                  <a:ext cx="996866" cy="8791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2"/>
                    </a:gs>
                    <a:gs pos="100000">
                      <a:srgbClr val="FFFFFF"/>
                    </a:gs>
                  </a:gsLst>
                  <a:lin ang="3540000" scaled="0"/>
                  <a:tileRect/>
                </a:gradFill>
                <a:ln w="9525" cap="flat" cmpd="sng" algn="ctr">
                  <a:solidFill>
                    <a:schemeClr val="bg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90000"/>
                    <a:buFont typeface="Wingdings" charset="2"/>
                    <a:buNone/>
                    <a:tabLst/>
                  </a:pPr>
                  <a:endParaRPr kumimoji="0" lang="en-US" sz="2000" b="0" i="0" u="none" strike="noStrike" cap="none" normalizeH="0" baseline="0" dirty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9" name="Freeform 8"/>
            <p:cNvSpPr/>
            <p:nvPr/>
          </p:nvSpPr>
          <p:spPr>
            <a:xfrm>
              <a:off x="2270115" y="1611313"/>
              <a:ext cx="5119688" cy="3579812"/>
            </a:xfrm>
            <a:custGeom>
              <a:avLst/>
              <a:gdLst>
                <a:gd name="connsiteX0" fmla="*/ 0 w 5119688"/>
                <a:gd name="connsiteY0" fmla="*/ 3571875 h 3579812"/>
                <a:gd name="connsiteX1" fmla="*/ 4008438 w 5119688"/>
                <a:gd name="connsiteY1" fmla="*/ 0 h 3579812"/>
                <a:gd name="connsiteX2" fmla="*/ 5119688 w 5119688"/>
                <a:gd name="connsiteY2" fmla="*/ 0 h 3579812"/>
                <a:gd name="connsiteX3" fmla="*/ 5095875 w 5119688"/>
                <a:gd name="connsiteY3" fmla="*/ 3579812 h 3579812"/>
                <a:gd name="connsiteX4" fmla="*/ 0 w 5119688"/>
                <a:gd name="connsiteY4" fmla="*/ 3571875 h 357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19688" h="3579812">
                  <a:moveTo>
                    <a:pt x="0" y="3571875"/>
                  </a:moveTo>
                  <a:lnTo>
                    <a:pt x="4008438" y="0"/>
                  </a:lnTo>
                  <a:lnTo>
                    <a:pt x="5119688" y="0"/>
                  </a:lnTo>
                  <a:lnTo>
                    <a:pt x="5095875" y="3579812"/>
                  </a:lnTo>
                  <a:lnTo>
                    <a:pt x="0" y="3571875"/>
                  </a:lnTo>
                  <a:close/>
                </a:path>
              </a:pathLst>
            </a:custGeom>
            <a:gradFill>
              <a:gsLst>
                <a:gs pos="0">
                  <a:schemeClr val="dk1">
                    <a:tint val="100000"/>
                    <a:shade val="100000"/>
                    <a:satMod val="130000"/>
                    <a:alpha val="34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  <a:alpha val="37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2270115" y="2198688"/>
              <a:ext cx="5119688" cy="2992437"/>
            </a:xfrm>
            <a:custGeom>
              <a:avLst/>
              <a:gdLst>
                <a:gd name="connsiteX0" fmla="*/ 0 w 5119688"/>
                <a:gd name="connsiteY0" fmla="*/ 2992437 h 2992437"/>
                <a:gd name="connsiteX1" fmla="*/ 5119688 w 5119688"/>
                <a:gd name="connsiteY1" fmla="*/ 0 h 2992437"/>
                <a:gd name="connsiteX2" fmla="*/ 5103813 w 5119688"/>
                <a:gd name="connsiteY2" fmla="*/ 2992437 h 2992437"/>
                <a:gd name="connsiteX3" fmla="*/ 0 w 5119688"/>
                <a:gd name="connsiteY3" fmla="*/ 2992437 h 299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9688" h="2992437">
                  <a:moveTo>
                    <a:pt x="0" y="2992437"/>
                  </a:moveTo>
                  <a:lnTo>
                    <a:pt x="5119688" y="0"/>
                  </a:lnTo>
                  <a:cubicBezTo>
                    <a:pt x="5114396" y="997479"/>
                    <a:pt x="5109105" y="1994958"/>
                    <a:pt x="5103813" y="2992437"/>
                  </a:cubicBezTo>
                  <a:lnTo>
                    <a:pt x="0" y="2992437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tint val="100000"/>
                    <a:shade val="100000"/>
                    <a:satMod val="130000"/>
                    <a:alpha val="7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  <a:alpha val="51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90000"/>
                <a:buFont typeface="Wingdings" charset="2"/>
                <a:buNone/>
                <a:tabLst/>
              </a:pPr>
              <a:endParaRPr kumimoji="0" lang="en-US" sz="20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52475" y="1482725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cs typeface="Helvetica 55 Roman"/>
                </a:rPr>
                <a:t>1,000,000,000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2475" y="2371328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cs typeface="Helvetica 55 Roman"/>
                </a:rPr>
                <a:t>100,000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2475" y="3259931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cs typeface="Helvetica 55 Roman"/>
                </a:rPr>
                <a:t>10,000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2475" y="4148534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cs typeface="Helvetica 55 Roman"/>
                </a:rPr>
                <a:t>1,000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52475" y="5037138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smtClean="0">
                  <a:cs typeface="Helvetica 55 Roman"/>
                </a:rPr>
                <a:t>100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04990" y="5253038"/>
              <a:ext cx="777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cs typeface="Helvetica 55 Roman"/>
                </a:rPr>
                <a:t>1995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20990" y="5253038"/>
              <a:ext cx="777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cs typeface="Helvetica 55 Roman"/>
                </a:rPr>
                <a:t>2000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936990" y="5253038"/>
              <a:ext cx="777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cs typeface="Helvetica 55 Roman"/>
                </a:rPr>
                <a:t>2005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952990" y="5253038"/>
              <a:ext cx="777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cs typeface="Helvetica 55 Roman"/>
                </a:rPr>
                <a:t>2010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968990" y="5253038"/>
              <a:ext cx="777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cs typeface="Helvetica 55 Roman"/>
                </a:rPr>
                <a:t>2015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984992" y="5253038"/>
              <a:ext cx="7778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cs typeface="Helvetica 55 Roman"/>
                </a:rPr>
                <a:t>2020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808898" y="2345778"/>
              <a:ext cx="1216428" cy="283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36424A"/>
                  </a:solidFill>
                  <a:cs typeface="Helvetica 55 Roman"/>
                </a:rPr>
                <a:t>100 Gigabit 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16373" y="3252789"/>
              <a:ext cx="10988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36424A"/>
                  </a:solidFill>
                  <a:cs typeface="Helvetica 55 Roman"/>
                </a:rPr>
                <a:t>10 Gigabit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922698" y="4158174"/>
              <a:ext cx="934215" cy="277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36424A"/>
                  </a:solidFill>
                  <a:cs typeface="Helvetica 55 Roman"/>
                </a:rPr>
                <a:t>Gigabit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874284" y="5483226"/>
              <a:ext cx="19113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 smtClean="0">
                <a:solidFill>
                  <a:srgbClr val="36424A"/>
                </a:solidFill>
                <a:cs typeface="Helvetica 55 Roman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 rot="16200000">
              <a:off x="422263" y="3262313"/>
              <a:ext cx="191135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36424A"/>
                  </a:solidFill>
                  <a:cs typeface="Helvetica 55 Roman"/>
                </a:rPr>
                <a:t>Rate Mb/s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11675" y="4498975"/>
              <a:ext cx="1682753" cy="46166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0000"/>
                    <a:lumOff val="40000"/>
                    <a:alpha val="46000"/>
                  </a:schemeClr>
                </a:gs>
                <a:gs pos="100000">
                  <a:schemeClr val="accent4">
                    <a:lumMod val="75000"/>
                    <a:alpha val="46000"/>
                  </a:schemeClr>
                </a:gs>
              </a:gsLst>
              <a:lin ang="0" scaled="1"/>
              <a:tileRect/>
            </a:gradFill>
            <a:ln>
              <a:gradFill flip="none" rotWithShape="1">
                <a:gsLst>
                  <a:gs pos="0">
                    <a:srgbClr val="FFFFFF"/>
                  </a:gs>
                  <a:gs pos="100000">
                    <a:srgbClr val="000000">
                      <a:alpha val="0"/>
                    </a:srgbClr>
                  </a:gs>
                </a:gsLst>
                <a:lin ang="12120000" scaled="0"/>
                <a:tileRect/>
              </a:gra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cs typeface="Helvetica 55 Roman"/>
                </a:rPr>
                <a:t>Server I/O</a:t>
              </a:r>
              <a:br>
                <a:rPr lang="en-US" sz="1200" b="1" dirty="0" smtClean="0">
                  <a:solidFill>
                    <a:schemeClr val="bg1"/>
                  </a:solidFill>
                  <a:cs typeface="Helvetica 55 Roman"/>
                </a:rPr>
              </a:br>
              <a:r>
                <a:rPr lang="en-US" sz="1200" b="1" dirty="0" smtClean="0">
                  <a:solidFill>
                    <a:schemeClr val="bg1"/>
                  </a:solidFill>
                  <a:cs typeface="Helvetica 55 Roman"/>
                </a:rPr>
                <a:t>Doubling ~24 mos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39989" y="2619374"/>
              <a:ext cx="1682751" cy="461665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60000"/>
                  </a:schemeClr>
                </a:gs>
                <a:gs pos="100000">
                  <a:schemeClr val="tx1">
                    <a:lumMod val="40000"/>
                    <a:lumOff val="60000"/>
                    <a:alpha val="46000"/>
                  </a:schemeClr>
                </a:gs>
              </a:gsLst>
              <a:lin ang="0" scaled="1"/>
              <a:tileRect/>
            </a:gradFill>
            <a:ln w="28575">
              <a:gradFill flip="none" rotWithShape="1">
                <a:gsLst>
                  <a:gs pos="0">
                    <a:schemeClr val="dk1">
                      <a:shade val="95000"/>
                      <a:satMod val="105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3540000" scaled="0"/>
                <a:tileRect/>
              </a:gra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  <a:cs typeface="Helvetica 55 Roman"/>
                </a:rPr>
                <a:t>Core Networking</a:t>
              </a:r>
              <a:br>
                <a:rPr lang="en-US" sz="1200" b="1" dirty="0" smtClean="0">
                  <a:solidFill>
                    <a:schemeClr val="bg1"/>
                  </a:solidFill>
                  <a:cs typeface="Helvetica 55 Roman"/>
                </a:rPr>
              </a:br>
              <a:r>
                <a:rPr lang="en-US" sz="1200" b="1" dirty="0" smtClean="0">
                  <a:solidFill>
                    <a:schemeClr val="bg1"/>
                  </a:solidFill>
                  <a:cs typeface="Helvetica 55 Roman"/>
                </a:rPr>
                <a:t>Doubling ~18 mos</a:t>
              </a:r>
            </a:p>
          </p:txBody>
        </p:sp>
        <p:cxnSp>
          <p:nvCxnSpPr>
            <p:cNvPr id="14" name="Straight Arrow Connector 13"/>
            <p:cNvCxnSpPr>
              <a:stCxn id="76" idx="0"/>
            </p:cNvCxnSpPr>
            <p:nvPr/>
          </p:nvCxnSpPr>
          <p:spPr bwMode="auto">
            <a:xfrm flipH="1" flipV="1">
              <a:off x="4849803" y="3690938"/>
              <a:ext cx="603249" cy="808037"/>
            </a:xfrm>
            <a:prstGeom prst="straightConnector1">
              <a:avLst/>
            </a:prstGeom>
            <a:solidFill>
              <a:schemeClr val="accent2">
                <a:alpha val="42000"/>
              </a:schemeClr>
            </a:solidFill>
            <a:ln w="1905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/>
            <p:cNvCxnSpPr>
              <a:stCxn id="78" idx="2"/>
            </p:cNvCxnSpPr>
            <p:nvPr/>
          </p:nvCxnSpPr>
          <p:spPr bwMode="auto">
            <a:xfrm>
              <a:off x="3381365" y="3081039"/>
              <a:ext cx="468313" cy="689274"/>
            </a:xfrm>
            <a:prstGeom prst="straightConnector1">
              <a:avLst/>
            </a:prstGeom>
            <a:solidFill>
              <a:schemeClr val="accent2">
                <a:alpha val="42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62" name="TextBox 61"/>
          <p:cNvSpPr txBox="1"/>
          <p:nvPr/>
        </p:nvSpPr>
        <p:spPr>
          <a:xfrm>
            <a:off x="468955" y="5935134"/>
            <a:ext cx="57985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solidFill>
                  <a:srgbClr val="404040"/>
                </a:solidFill>
                <a:latin typeface="Helvetica 55 Roman"/>
                <a:cs typeface="Helvetica 55 Roman"/>
              </a:rPr>
              <a:t>Source : IEEE 802.3 Industry Connections Ethernet Bandwidth Assessment July 2012  </a:t>
            </a:r>
            <a:endParaRPr lang="en-US" sz="800" i="1" dirty="0">
              <a:solidFill>
                <a:srgbClr val="404040"/>
              </a:solidFill>
              <a:latin typeface="Helvetica 55 Roman"/>
              <a:cs typeface="Helvetica 55 Roman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974134" y="1277772"/>
            <a:ext cx="577523" cy="5864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139700"/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32927" y="1413530"/>
            <a:ext cx="8489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36424A"/>
                </a:solidFill>
                <a:cs typeface="Helvetica 55 Roman"/>
              </a:rPr>
              <a:t>1 Terabit </a:t>
            </a:r>
            <a:endParaRPr lang="en-US" sz="1200" dirty="0" smtClean="0">
              <a:solidFill>
                <a:srgbClr val="404040"/>
              </a:solidFill>
              <a:latin typeface="Helvetica 55 Roman"/>
              <a:cs typeface="Helvetica 55 Roman"/>
            </a:endParaRPr>
          </a:p>
        </p:txBody>
      </p:sp>
    </p:spTree>
    <p:extLst>
      <p:ext uri="{BB962C8B-B14F-4D97-AF65-F5344CB8AC3E}">
        <p14:creationId xmlns:p14="http://schemas.microsoft.com/office/powerpoint/2010/main" val="117796857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488760"/>
              </p:ext>
            </p:extLst>
          </p:nvPr>
        </p:nvGraphicFramePr>
        <p:xfrm>
          <a:off x="277799" y="1270384"/>
          <a:ext cx="8557773" cy="4798407"/>
        </p:xfrm>
        <a:graphic>
          <a:graphicData uri="http://schemas.openxmlformats.org/drawingml/2006/table">
            <a:tbl>
              <a:tblPr>
                <a:tableStyleId>{85BE263C-DBD7-4A20-BB59-AAB30ACAA65A}</a:tableStyleId>
              </a:tblPr>
              <a:tblGrid>
                <a:gridCol w="638415"/>
                <a:gridCol w="2281877"/>
                <a:gridCol w="3163728"/>
                <a:gridCol w="2473753"/>
              </a:tblGrid>
              <a:tr h="714039">
                <a:tc rowSpan="6">
                  <a:txBody>
                    <a:bodyPr/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tabLst/>
                      </a:pPr>
                      <a:r>
                        <a:rPr kumimoji="0" lang="en-US" sz="1400" b="1" i="0" u="none" strike="noStrike" cap="none" spc="20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Performance &amp; Scalability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1">
                            <a:lumMod val="75000"/>
                          </a:schemeClr>
                        </a:gs>
                        <a:gs pos="100000">
                          <a:schemeClr val="tx1">
                            <a:lumMod val="60000"/>
                            <a:lumOff val="40000"/>
                          </a:schemeClr>
                        </a:gs>
                      </a:gsLst>
                      <a:lin ang="354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14039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14039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14039">
                <a:tc vMerge="1">
                  <a:txBody>
                    <a:bodyPr/>
                    <a:lstStyle/>
                    <a:p>
                      <a:pPr marR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90000"/>
                        <a:tabLst/>
                      </a:pPr>
                      <a:endParaRPr kumimoji="0" lang="en-US" sz="1400" b="1" i="0" u="none" strike="noStrike" cap="none" spc="20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14039">
                <a:tc vMerge="1">
                  <a:txBody>
                    <a:bodyPr/>
                    <a:lstStyle/>
                    <a:p>
                      <a:pPr algn="ctr" eaLnBrk="0" hangingPunct="0">
                        <a:spcBef>
                          <a:spcPts val="0"/>
                        </a:spcBef>
                        <a:buClr>
                          <a:schemeClr val="accent1"/>
                        </a:buClr>
                        <a:buSzPct val="90000"/>
                      </a:pPr>
                      <a:endParaRPr lang="en-US" sz="1400" b="1" spc="20" dirty="0" smtClean="0">
                        <a:solidFill>
                          <a:schemeClr val="bg1"/>
                        </a:solidFill>
                        <a:latin typeface="Arial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714039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141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354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Entry Level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354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Mid Level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3540000" scaled="0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</a:rPr>
                        <a:t>High End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3">
                            <a:lumMod val="50000"/>
                          </a:schemeClr>
                        </a:gs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3540000" scaled="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1" name="Shape 57"/>
          <p:cNvSpPr/>
          <p:nvPr/>
        </p:nvSpPr>
        <p:spPr>
          <a:xfrm rot="19357233" flipV="1">
            <a:off x="791729" y="1855086"/>
            <a:ext cx="8618164" cy="3102962"/>
          </a:xfrm>
          <a:custGeom>
            <a:avLst/>
            <a:gdLst>
              <a:gd name="connsiteX0" fmla="*/ 0 w 7427560"/>
              <a:gd name="connsiteY0" fmla="*/ 3786316 h 3786316"/>
              <a:gd name="connsiteX1" fmla="*/ 6252363 w 7427560"/>
              <a:gd name="connsiteY1" fmla="*/ 473290 h 3786316"/>
              <a:gd name="connsiteX2" fmla="*/ 6199036 w 7427560"/>
              <a:gd name="connsiteY2" fmla="*/ 0 h 3786316"/>
              <a:gd name="connsiteX3" fmla="*/ 7427560 w 7427560"/>
              <a:gd name="connsiteY3" fmla="*/ 703952 h 3786316"/>
              <a:gd name="connsiteX4" fmla="*/ 6400331 w 7427560"/>
              <a:gd name="connsiteY4" fmla="*/ 1786535 h 3786316"/>
              <a:gd name="connsiteX5" fmla="*/ 6347004 w 7427560"/>
              <a:gd name="connsiteY5" fmla="*/ 1313246 h 3786316"/>
              <a:gd name="connsiteX6" fmla="*/ 0 w 7427560"/>
              <a:gd name="connsiteY6" fmla="*/ 3786316 h 3786316"/>
              <a:gd name="connsiteX0" fmla="*/ 0 w 7425232"/>
              <a:gd name="connsiteY0" fmla="*/ 3786316 h 3786316"/>
              <a:gd name="connsiteX1" fmla="*/ 6252363 w 7425232"/>
              <a:gd name="connsiteY1" fmla="*/ 473290 h 3786316"/>
              <a:gd name="connsiteX2" fmla="*/ 6199036 w 7425232"/>
              <a:gd name="connsiteY2" fmla="*/ 0 h 3786316"/>
              <a:gd name="connsiteX3" fmla="*/ 7425232 w 7425232"/>
              <a:gd name="connsiteY3" fmla="*/ 927691 h 3786316"/>
              <a:gd name="connsiteX4" fmla="*/ 6400331 w 7425232"/>
              <a:gd name="connsiteY4" fmla="*/ 1786535 h 3786316"/>
              <a:gd name="connsiteX5" fmla="*/ 6347004 w 7425232"/>
              <a:gd name="connsiteY5" fmla="*/ 1313246 h 3786316"/>
              <a:gd name="connsiteX6" fmla="*/ 0 w 7425232"/>
              <a:gd name="connsiteY6" fmla="*/ 3786316 h 3786316"/>
              <a:gd name="connsiteX0" fmla="*/ 0 w 7400249"/>
              <a:gd name="connsiteY0" fmla="*/ 3786316 h 3786316"/>
              <a:gd name="connsiteX1" fmla="*/ 6252363 w 7400249"/>
              <a:gd name="connsiteY1" fmla="*/ 473290 h 3786316"/>
              <a:gd name="connsiteX2" fmla="*/ 6199036 w 7400249"/>
              <a:gd name="connsiteY2" fmla="*/ 0 h 3786316"/>
              <a:gd name="connsiteX3" fmla="*/ 7400249 w 7400249"/>
              <a:gd name="connsiteY3" fmla="*/ 955204 h 3786316"/>
              <a:gd name="connsiteX4" fmla="*/ 6400331 w 7400249"/>
              <a:gd name="connsiteY4" fmla="*/ 1786535 h 3786316"/>
              <a:gd name="connsiteX5" fmla="*/ 6347004 w 7400249"/>
              <a:gd name="connsiteY5" fmla="*/ 1313246 h 3786316"/>
              <a:gd name="connsiteX6" fmla="*/ 0 w 7400249"/>
              <a:gd name="connsiteY6" fmla="*/ 3786316 h 3786316"/>
              <a:gd name="connsiteX0" fmla="*/ 0 w 7375265"/>
              <a:gd name="connsiteY0" fmla="*/ 3786316 h 3786316"/>
              <a:gd name="connsiteX1" fmla="*/ 6252363 w 7375265"/>
              <a:gd name="connsiteY1" fmla="*/ 473290 h 3786316"/>
              <a:gd name="connsiteX2" fmla="*/ 6199036 w 7375265"/>
              <a:gd name="connsiteY2" fmla="*/ 0 h 3786316"/>
              <a:gd name="connsiteX3" fmla="*/ 7375265 w 7375265"/>
              <a:gd name="connsiteY3" fmla="*/ 982716 h 3786316"/>
              <a:gd name="connsiteX4" fmla="*/ 6400331 w 7375265"/>
              <a:gd name="connsiteY4" fmla="*/ 1786535 h 3786316"/>
              <a:gd name="connsiteX5" fmla="*/ 6347004 w 7375265"/>
              <a:gd name="connsiteY5" fmla="*/ 1313246 h 3786316"/>
              <a:gd name="connsiteX6" fmla="*/ 0 w 7375265"/>
              <a:gd name="connsiteY6" fmla="*/ 3786316 h 3786316"/>
              <a:gd name="connsiteX0" fmla="*/ 0 w 7382229"/>
              <a:gd name="connsiteY0" fmla="*/ 3786316 h 3786316"/>
              <a:gd name="connsiteX1" fmla="*/ 6252363 w 7382229"/>
              <a:gd name="connsiteY1" fmla="*/ 473290 h 3786316"/>
              <a:gd name="connsiteX2" fmla="*/ 6199036 w 7382229"/>
              <a:gd name="connsiteY2" fmla="*/ 0 h 3786316"/>
              <a:gd name="connsiteX3" fmla="*/ 7382229 w 7382229"/>
              <a:gd name="connsiteY3" fmla="*/ 956493 h 3786316"/>
              <a:gd name="connsiteX4" fmla="*/ 6400331 w 7382229"/>
              <a:gd name="connsiteY4" fmla="*/ 1786535 h 3786316"/>
              <a:gd name="connsiteX5" fmla="*/ 6347004 w 7382229"/>
              <a:gd name="connsiteY5" fmla="*/ 1313246 h 3786316"/>
              <a:gd name="connsiteX6" fmla="*/ 0 w 7382229"/>
              <a:gd name="connsiteY6" fmla="*/ 3786316 h 3786316"/>
              <a:gd name="connsiteX0" fmla="*/ 0 w 7382229"/>
              <a:gd name="connsiteY0" fmla="*/ 3786316 h 3786316"/>
              <a:gd name="connsiteX1" fmla="*/ 6252363 w 7382229"/>
              <a:gd name="connsiteY1" fmla="*/ 473290 h 3786316"/>
              <a:gd name="connsiteX2" fmla="*/ 6199036 w 7382229"/>
              <a:gd name="connsiteY2" fmla="*/ 0 h 3786316"/>
              <a:gd name="connsiteX3" fmla="*/ 7382229 w 7382229"/>
              <a:gd name="connsiteY3" fmla="*/ 956493 h 3786316"/>
              <a:gd name="connsiteX4" fmla="*/ 6468032 w 7382229"/>
              <a:gd name="connsiteY4" fmla="*/ 1953176 h 3786316"/>
              <a:gd name="connsiteX5" fmla="*/ 6347004 w 7382229"/>
              <a:gd name="connsiteY5" fmla="*/ 1313246 h 3786316"/>
              <a:gd name="connsiteX6" fmla="*/ 0 w 7382229"/>
              <a:gd name="connsiteY6" fmla="*/ 3786316 h 378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82229" h="3786316">
                <a:moveTo>
                  <a:pt x="0" y="3786316"/>
                </a:moveTo>
                <a:cubicBezTo>
                  <a:pt x="825285" y="2103509"/>
                  <a:pt x="2909406" y="999167"/>
                  <a:pt x="6252363" y="473290"/>
                </a:cubicBezTo>
                <a:lnTo>
                  <a:pt x="6199036" y="0"/>
                </a:lnTo>
                <a:lnTo>
                  <a:pt x="7382229" y="956493"/>
                </a:lnTo>
                <a:lnTo>
                  <a:pt x="6468032" y="1953176"/>
                </a:lnTo>
                <a:lnTo>
                  <a:pt x="6347004" y="1313246"/>
                </a:lnTo>
                <a:cubicBezTo>
                  <a:pt x="3353595" y="1523597"/>
                  <a:pt x="1237927" y="2347953"/>
                  <a:pt x="0" y="3786316"/>
                </a:cubicBezTo>
                <a:close/>
              </a:path>
            </a:pathLst>
          </a:custGeom>
          <a:gradFill>
            <a:gsLst>
              <a:gs pos="0">
                <a:schemeClr val="dk1">
                  <a:tint val="100000"/>
                  <a:shade val="100000"/>
                  <a:satMod val="130000"/>
                  <a:alpha val="70000"/>
                </a:schemeClr>
              </a:gs>
              <a:gs pos="100000">
                <a:schemeClr val="dk1">
                  <a:tint val="50000"/>
                  <a:shade val="100000"/>
                  <a:satMod val="350000"/>
                  <a:alpha val="70000"/>
                </a:schemeClr>
              </a:gs>
            </a:gsLst>
          </a:gra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sp>
      <p:sp>
        <p:nvSpPr>
          <p:cNvPr id="5" name="TextShape 1"/>
          <p:cNvSpPr txBox="1"/>
          <p:nvPr/>
        </p:nvSpPr>
        <p:spPr>
          <a:xfrm>
            <a:off x="457200" y="274680"/>
            <a:ext cx="8229240" cy="5652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4029285" y="5057841"/>
            <a:ext cx="1596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FortiGate</a:t>
            </a:r>
            <a:r>
              <a:rPr lang="en-US" sz="1200" b="1" dirty="0" smtClean="0"/>
              <a:t> </a:t>
            </a:r>
            <a:r>
              <a:rPr lang="en-US" sz="1200" dirty="0"/>
              <a:t>1</a:t>
            </a:r>
            <a:r>
              <a:rPr lang="en-US" sz="1200" dirty="0" smtClean="0"/>
              <a:t>00 – 800</a:t>
            </a:r>
          </a:p>
          <a:p>
            <a:pPr algn="ctr"/>
            <a:r>
              <a:rPr lang="en-US" sz="1200" dirty="0" smtClean="0"/>
              <a:t>(Edge NGFW)</a:t>
            </a:r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5655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Generation Security – Scalable Appliances</a:t>
            </a:r>
            <a:endParaRPr lang="en-US" sz="2000" b="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329821" y="5057841"/>
            <a:ext cx="1424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FortiGate</a:t>
            </a:r>
            <a:r>
              <a:rPr lang="en-US" sz="1200" dirty="0" smtClean="0"/>
              <a:t> 30 – 90</a:t>
            </a:r>
          </a:p>
          <a:p>
            <a:pPr algn="ctr"/>
            <a:r>
              <a:rPr lang="en-US" sz="1200" dirty="0" smtClean="0"/>
              <a:t>(Access)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93187" y="5057841"/>
            <a:ext cx="1980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FortiGate </a:t>
            </a:r>
            <a:r>
              <a:rPr lang="en-US" sz="1200" dirty="0" smtClean="0"/>
              <a:t>1000 – 5000</a:t>
            </a:r>
          </a:p>
          <a:p>
            <a:pPr algn="ctr"/>
            <a:r>
              <a:rPr lang="en-US" sz="1200" dirty="0" smtClean="0"/>
              <a:t>(Edge NGFW or Core DC)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4015508" y="1300137"/>
            <a:ext cx="1544780" cy="940539"/>
            <a:chOff x="3535217" y="1257802"/>
            <a:chExt cx="1544780" cy="940539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217" y="1257802"/>
              <a:ext cx="1544780" cy="940539"/>
            </a:xfrm>
            <a:prstGeom prst="rect">
              <a:avLst/>
            </a:prstGeom>
            <a:effectLst>
              <a:innerShdw blurRad="63500" dist="50800" dir="13500000">
                <a:srgbClr val="000000">
                  <a:alpha val="50000"/>
                </a:srgbClr>
              </a:inn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3765512" y="1641844"/>
              <a:ext cx="11122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noProof="1" smtClean="0">
                  <a:solidFill>
                    <a:srgbClr val="FFFFFF"/>
                  </a:solidFill>
                  <a:cs typeface="Arial" charset="0"/>
                </a:rPr>
                <a:t>FortiGuard</a:t>
              </a:r>
              <a:endParaRPr lang="en-US" sz="1400" b="1" noProof="1">
                <a:solidFill>
                  <a:srgbClr val="FFFFFF"/>
                </a:solidFill>
                <a:cs typeface="Arial" charset="0"/>
              </a:endParaRPr>
            </a:p>
          </p:txBody>
        </p:sp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4" cstate="print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0107" y="1461286"/>
              <a:ext cx="558097" cy="667950"/>
            </a:xfrm>
            <a:prstGeom prst="rect">
              <a:avLst/>
            </a:prstGeom>
          </p:spPr>
        </p:pic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67" y="3819773"/>
            <a:ext cx="639233" cy="633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567" y="4116107"/>
            <a:ext cx="639233" cy="633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2812240"/>
            <a:ext cx="639233" cy="633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967" y="3108574"/>
            <a:ext cx="639233" cy="633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100" y="3260973"/>
            <a:ext cx="639233" cy="633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3557307"/>
            <a:ext cx="639233" cy="6336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261" y="3097064"/>
            <a:ext cx="1623611" cy="67926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Fortinet_Box_Large_WiFi_3D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37" y="3684456"/>
            <a:ext cx="987902" cy="649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Chip-SOC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34" y="4344707"/>
            <a:ext cx="639233" cy="6336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Fortinet_Box_Server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783" y="1354378"/>
            <a:ext cx="933235" cy="922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83" y="1888158"/>
            <a:ext cx="1469181" cy="772069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0" name="Left-Right Arrow 49"/>
          <p:cNvSpPr/>
          <p:nvPr/>
        </p:nvSpPr>
        <p:spPr bwMode="auto">
          <a:xfrm>
            <a:off x="1227667" y="2133600"/>
            <a:ext cx="7188199" cy="762000"/>
          </a:xfrm>
          <a:prstGeom prst="leftRightArrow">
            <a:avLst/>
          </a:prstGeom>
          <a:gradFill flip="none" rotWithShape="1">
            <a:gsLst>
              <a:gs pos="0">
                <a:schemeClr val="accent4">
                  <a:lumMod val="75000"/>
                  <a:alpha val="41000"/>
                </a:schemeClr>
              </a:gs>
              <a:gs pos="79000">
                <a:schemeClr val="accent4">
                  <a:lumMod val="75000"/>
                  <a:alpha val="8000"/>
                </a:schemeClr>
              </a:gs>
              <a:gs pos="50000">
                <a:schemeClr val="accent4"/>
              </a:gs>
            </a:gsLst>
            <a:lin ang="0" scaled="1"/>
            <a:tileRect/>
          </a:gradFill>
          <a:ln w="9525" cap="flat" cmpd="sng" algn="ctr">
            <a:gradFill flip="none" rotWithShape="1">
              <a:gsLst>
                <a:gs pos="0">
                  <a:schemeClr val="accent4">
                    <a:shade val="95000"/>
                    <a:satMod val="105000"/>
                    <a:alpha val="2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10800000" scaled="0"/>
              <a:tileRect/>
            </a:gradFill>
            <a:prstDash val="solid"/>
            <a:round/>
            <a:headEnd type="none" w="med" len="med"/>
            <a:tailEnd type="none" w="med" len="med"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charset="2"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rPr>
              <a:t>FortiOS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2352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Scalability - Clustering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69470"/>
            <a:ext cx="3606800" cy="4676775"/>
          </a:xfrm>
        </p:spPr>
        <p:txBody>
          <a:bodyPr/>
          <a:lstStyle/>
          <a:p>
            <a:r>
              <a:rPr lang="en-US" sz="1800" dirty="0" smtClean="0"/>
              <a:t>Using a combination of load-balancing combined with data normalization, develop multi-device solutions that act as a single inline device</a:t>
            </a:r>
          </a:p>
          <a:p>
            <a:pPr lvl="1"/>
            <a:r>
              <a:rPr lang="en-US" sz="1600" dirty="0" smtClean="0"/>
              <a:t>Stateless or session aware load-balancing</a:t>
            </a:r>
          </a:p>
          <a:p>
            <a:pPr lvl="1"/>
            <a:r>
              <a:rPr lang="en-US" sz="1600" dirty="0" smtClean="0"/>
              <a:t>Data normalization of routing tables, ARP tables, device configuration, authentication states, etc.</a:t>
            </a:r>
          </a:p>
          <a:p>
            <a:r>
              <a:rPr lang="en-US" sz="1800" dirty="0" smtClean="0"/>
              <a:t>Performed in chassis or via the use of external load-balancers</a:t>
            </a:r>
          </a:p>
          <a:p>
            <a:pPr lvl="1"/>
            <a:r>
              <a:rPr lang="en-US" sz="1600" dirty="0" smtClean="0"/>
              <a:t>Cluster size limits, based on number of devices, chassis size, number of ports, etc.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418" y="2081213"/>
            <a:ext cx="467296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712050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Scalability – SDN &amp; NFV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269470"/>
            <a:ext cx="4900225" cy="4676775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 smtClean="0"/>
              <a:t>Network Function Virtualization is the ability to provide virtualized network services within hypervisor-based environments</a:t>
            </a:r>
          </a:p>
          <a:p>
            <a:pPr lvl="1"/>
            <a:r>
              <a:rPr lang="en-US" sz="1600" dirty="0" err="1" smtClean="0"/>
              <a:t>Fortinet</a:t>
            </a:r>
            <a:r>
              <a:rPr lang="en-US" sz="1600" dirty="0" smtClean="0"/>
              <a:t> provides an array of VM-based products that integrate into NFV environments</a:t>
            </a:r>
          </a:p>
          <a:p>
            <a:r>
              <a:rPr lang="en-US" sz="1800" dirty="0"/>
              <a:t>Software</a:t>
            </a:r>
            <a:r>
              <a:rPr lang="en-US" sz="1800" dirty="0" smtClean="0"/>
              <a:t>-Defined Networking </a:t>
            </a:r>
            <a:r>
              <a:rPr lang="en-US" sz="1800" dirty="0"/>
              <a:t>is a way to describe abstracting network functions in order to virtualize or control by </a:t>
            </a:r>
            <a:r>
              <a:rPr lang="en-US" sz="1800" dirty="0" smtClean="0"/>
              <a:t>software.  This </a:t>
            </a:r>
            <a:r>
              <a:rPr lang="en-US" sz="1800" dirty="0"/>
              <a:t>is done by decoupling the operating system (software) that makes decisions about where network traffic is sent from the underlying hardware that forwards traffic to the selected </a:t>
            </a:r>
            <a:r>
              <a:rPr lang="en-US" sz="1800" dirty="0" smtClean="0"/>
              <a:t>destinations</a:t>
            </a:r>
          </a:p>
          <a:p>
            <a:pPr lvl="1"/>
            <a:r>
              <a:rPr lang="en-US" sz="1600" dirty="0" smtClean="0"/>
              <a:t>Use of SDN flow-programmable devices to shunt traffic of interest to an array of security and monitoring appliances</a:t>
            </a:r>
          </a:p>
          <a:p>
            <a:pPr lvl="1"/>
            <a:r>
              <a:rPr lang="en-US" sz="1600" dirty="0" smtClean="0"/>
              <a:t>“Security Without Limits”, as performance limits are shifted from in-line security devices to line-rate performance of the network architecture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582" y="3338124"/>
            <a:ext cx="2622217" cy="268750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583" y="1296518"/>
            <a:ext cx="2622217" cy="184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4053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FortiCore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dirty="0" smtClean="0"/>
              <a:t>Providing ‘Security Without Limits’, </a:t>
            </a:r>
            <a:r>
              <a:rPr lang="en-US" sz="2000" dirty="0" err="1" smtClean="0"/>
              <a:t>FortiCore</a:t>
            </a:r>
            <a:r>
              <a:rPr lang="en-US" sz="2000" dirty="0" smtClean="0"/>
              <a:t> is an SDN flow programmable appliance which can distribute traffic of interest across an array of network security and monitoring appliances, while maintaining line-rate performance on a high-speed network link</a:t>
            </a:r>
          </a:p>
          <a:p>
            <a:pPr lvl="1"/>
            <a:r>
              <a:rPr lang="en-US" sz="1800" dirty="0" smtClean="0"/>
              <a:t>Link-based vs. node-based – security/monitoring where its needed (network instrumentation)</a:t>
            </a:r>
          </a:p>
          <a:p>
            <a:pPr lvl="1"/>
            <a:r>
              <a:rPr lang="en-US" sz="1800" dirty="0" smtClean="0"/>
              <a:t>Only shunts traffic of interest, while maintaining high bandwidth, low-latency performance on 40G/100G links</a:t>
            </a:r>
          </a:p>
          <a:p>
            <a:r>
              <a:rPr lang="en-US" sz="2200" dirty="0" smtClean="0"/>
              <a:t>Two </a:t>
            </a:r>
            <a:r>
              <a:rPr lang="en-US" sz="2200" dirty="0" err="1" smtClean="0"/>
              <a:t>FortiCore</a:t>
            </a:r>
            <a:r>
              <a:rPr lang="en-US" sz="2200" dirty="0" smtClean="0"/>
              <a:t> Models – Shipping 1H’2015</a:t>
            </a:r>
          </a:p>
          <a:p>
            <a:pPr lvl="1"/>
            <a:r>
              <a:rPr lang="en-US" sz="1800" dirty="0" err="1" smtClean="0"/>
              <a:t>FortiCore</a:t>
            </a:r>
            <a:r>
              <a:rPr lang="en-US" sz="1800" dirty="0" smtClean="0"/>
              <a:t> 6100A – Two 100G Interfaces, twenty-four 10G interfaces</a:t>
            </a:r>
          </a:p>
          <a:p>
            <a:pPr lvl="1"/>
            <a:r>
              <a:rPr lang="en-US" sz="1800" dirty="0" err="1" smtClean="0"/>
              <a:t>FortiCore</a:t>
            </a:r>
            <a:r>
              <a:rPr lang="en-US" sz="1800" dirty="0" smtClean="0"/>
              <a:t> 6040A – Two 40G interfaces, forty-eight 10G interfaces</a:t>
            </a:r>
          </a:p>
        </p:txBody>
      </p:sp>
    </p:spTree>
    <p:extLst>
      <p:ext uri="{BB962C8B-B14F-4D97-AF65-F5344CB8AC3E}">
        <p14:creationId xmlns:p14="http://schemas.microsoft.com/office/powerpoint/2010/main" val="310850494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2123</Words>
  <Application>Microsoft Macintosh PowerPoint</Application>
  <PresentationFormat>On-screen Show (4:3)</PresentationFormat>
  <Paragraphs>266</Paragraphs>
  <Slides>21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Senior Project Proposal</vt:lpstr>
      <vt:lpstr>PowerPoint Presentation</vt:lpstr>
      <vt:lpstr>A Changing Landscape</vt:lpstr>
      <vt:lpstr>Imminent Challenges</vt:lpstr>
      <vt:lpstr>Performance Challenge – Security Needs To Keep Up With Bandwidth Requirements</vt:lpstr>
      <vt:lpstr>1st Generation Security – Scalable Appliances</vt:lpstr>
      <vt:lpstr>2nd Generation Scalability - Clustering</vt:lpstr>
      <vt:lpstr>3rd Generation Scalability – SDN &amp; NFV</vt:lpstr>
      <vt:lpstr>FortiCore</vt:lpstr>
      <vt:lpstr>FortiCore 6100A Block Diagram</vt:lpstr>
      <vt:lpstr>FortiCore OS</vt:lpstr>
      <vt:lpstr>FortiCore – Link Transection (TRANSECT)</vt:lpstr>
      <vt:lpstr>FortiCore – Differential Routing (DIFFROUTE)</vt:lpstr>
      <vt:lpstr>PowerPoint Presentation</vt:lpstr>
      <vt:lpstr>What Is Orchestration?</vt:lpstr>
      <vt:lpstr>What Is An Organization?</vt:lpstr>
      <vt:lpstr>What Is A FortiDevice?</vt:lpstr>
      <vt:lpstr>What Is A Target?</vt:lpstr>
      <vt:lpstr>The Need For Orchestration Tools</vt:lpstr>
      <vt:lpstr>Project – Build An Orchestration Engine For FortiCore</vt:lpstr>
      <vt:lpstr>SDN Opportunities Abound!</vt:lpstr>
    </vt:vector>
  </TitlesOfParts>
  <Company>Fortinet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Beau Crannell</dc:creator>
  <cp:lastModifiedBy>Edward Lopez</cp:lastModifiedBy>
  <cp:revision>33</cp:revision>
  <dcterms:created xsi:type="dcterms:W3CDTF">2013-09-27T23:26:44Z</dcterms:created>
  <dcterms:modified xsi:type="dcterms:W3CDTF">2014-09-08T12:10:44Z</dcterms:modified>
</cp:coreProperties>
</file>